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20" r:id="rId3"/>
  </p:sldMasterIdLst>
  <p:notesMasterIdLst>
    <p:notesMasterId r:id="rId22"/>
  </p:notesMasterIdLst>
  <p:sldIdLst>
    <p:sldId id="322" r:id="rId4"/>
    <p:sldId id="436" r:id="rId5"/>
    <p:sldId id="438" r:id="rId6"/>
    <p:sldId id="439" r:id="rId7"/>
    <p:sldId id="440" r:id="rId8"/>
    <p:sldId id="441" r:id="rId9"/>
    <p:sldId id="437" r:id="rId10"/>
    <p:sldId id="442" r:id="rId11"/>
    <p:sldId id="443" r:id="rId12"/>
    <p:sldId id="397" r:id="rId13"/>
    <p:sldId id="449" r:id="rId14"/>
    <p:sldId id="450" r:id="rId15"/>
    <p:sldId id="452" r:id="rId16"/>
    <p:sldId id="381" r:id="rId17"/>
    <p:sldId id="446" r:id="rId18"/>
    <p:sldId id="447" r:id="rId19"/>
    <p:sldId id="389"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7DDDFF"/>
    <a:srgbClr val="0000FF"/>
    <a:srgbClr val="CC0099"/>
    <a:srgbClr val="660066"/>
    <a:srgbClr val="CC00FF"/>
    <a:srgbClr val="CC0000"/>
    <a:srgbClr val="CC3300"/>
    <a:srgbClr val="A00260"/>
    <a:srgbClr val="FD41B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89" autoAdjust="0"/>
  </p:normalViewPr>
  <p:slideViewPr>
    <p:cSldViewPr>
      <p:cViewPr varScale="1">
        <p:scale>
          <a:sx n="37" d="100"/>
          <a:sy n="37" d="100"/>
        </p:scale>
        <p:origin x="-14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C82DE5-962B-4965-B5FE-C8A1A45574FE}" type="doc">
      <dgm:prSet loTypeId="urn:microsoft.com/office/officeart/2005/8/layout/radial6" loCatId="cycle" qsTypeId="urn:microsoft.com/office/officeart/2005/8/quickstyle/simple1" qsCatId="simple" csTypeId="urn:microsoft.com/office/officeart/2005/8/colors/colorful1#2" csCatId="colorful" phldr="1"/>
      <dgm:spPr/>
      <dgm:t>
        <a:bodyPr/>
        <a:lstStyle/>
        <a:p>
          <a:pPr rtl="1"/>
          <a:endParaRPr lang="ar-SA"/>
        </a:p>
      </dgm:t>
    </dgm:pt>
    <dgm:pt modelId="{9ABB3B70-9088-4A15-B4F2-33471DFF6CAD}">
      <dgm:prSet phldrT="[نص]"/>
      <dgm:spPr/>
      <dgm:t>
        <a:bodyPr/>
        <a:lstStyle/>
        <a:p>
          <a:pPr rtl="1"/>
          <a:r>
            <a:rPr lang="ar-EG" b="1" dirty="0" smtClean="0">
              <a:cs typeface="AL-Mateen" pitchFamily="2" charset="-78"/>
            </a:rPr>
            <a:t>التقنيات المستخدمة في التعلم الألكتروني</a:t>
          </a:r>
          <a:endParaRPr lang="ar-SA" b="1" dirty="0">
            <a:cs typeface="AL-Mateen" pitchFamily="2" charset="-78"/>
          </a:endParaRPr>
        </a:p>
      </dgm:t>
    </dgm:pt>
    <dgm:pt modelId="{3F0BEEE6-5D8E-486E-AD7E-F58523E345AB}" type="parTrans" cxnId="{00C92FA1-A2D3-4731-8779-4EF14D401794}">
      <dgm:prSet/>
      <dgm:spPr/>
      <dgm:t>
        <a:bodyPr/>
        <a:lstStyle/>
        <a:p>
          <a:pPr rtl="1"/>
          <a:endParaRPr lang="ar-SA" b="1">
            <a:cs typeface="AL-Mateen" pitchFamily="2" charset="-78"/>
          </a:endParaRPr>
        </a:p>
      </dgm:t>
    </dgm:pt>
    <dgm:pt modelId="{E189BBF4-0BAF-485A-B3A0-DC7AB641DA09}" type="sibTrans" cxnId="{00C92FA1-A2D3-4731-8779-4EF14D401794}">
      <dgm:prSet/>
      <dgm:spPr/>
      <dgm:t>
        <a:bodyPr/>
        <a:lstStyle/>
        <a:p>
          <a:pPr rtl="1"/>
          <a:endParaRPr lang="ar-SA" b="1">
            <a:cs typeface="AL-Mateen" pitchFamily="2" charset="-78"/>
          </a:endParaRPr>
        </a:p>
      </dgm:t>
    </dgm:pt>
    <dgm:pt modelId="{3DA58A2B-4907-4C15-9542-4CBC76E38DF2}">
      <dgm:prSet phldrT="[نص]"/>
      <dgm:spPr/>
      <dgm:t>
        <a:bodyPr/>
        <a:lstStyle/>
        <a:p>
          <a:pPr rtl="1"/>
          <a:r>
            <a:rPr lang="ar-EG" b="1" dirty="0" smtClean="0">
              <a:cs typeface="AL-Mateen" pitchFamily="2" charset="-78"/>
            </a:rPr>
            <a:t>القرص المدمج</a:t>
          </a:r>
          <a:endParaRPr lang="ar-SA" b="1" dirty="0">
            <a:cs typeface="AL-Mateen" pitchFamily="2" charset="-78"/>
          </a:endParaRPr>
        </a:p>
      </dgm:t>
    </dgm:pt>
    <dgm:pt modelId="{F70E9685-19D5-45A9-AE69-CBBA77A6002F}" type="parTrans" cxnId="{C4DAFE51-2ED8-4797-8A13-714668DD1072}">
      <dgm:prSet/>
      <dgm:spPr/>
      <dgm:t>
        <a:bodyPr/>
        <a:lstStyle/>
        <a:p>
          <a:pPr rtl="1"/>
          <a:endParaRPr lang="ar-SA" b="1">
            <a:cs typeface="AL-Mateen" pitchFamily="2" charset="-78"/>
          </a:endParaRPr>
        </a:p>
      </dgm:t>
    </dgm:pt>
    <dgm:pt modelId="{0CD42D45-59B2-4E96-A8BE-218316CE9039}" type="sibTrans" cxnId="{C4DAFE51-2ED8-4797-8A13-714668DD1072}">
      <dgm:prSet/>
      <dgm:spPr/>
      <dgm:t>
        <a:bodyPr/>
        <a:lstStyle/>
        <a:p>
          <a:pPr algn="ctr" rtl="1"/>
          <a:endParaRPr lang="ar-SA" b="1">
            <a:cs typeface="AL-Mateen" pitchFamily="2" charset="-78"/>
          </a:endParaRPr>
        </a:p>
      </dgm:t>
    </dgm:pt>
    <dgm:pt modelId="{9F53F0AF-9DC7-44B6-8B87-6623E0E297ED}">
      <dgm:prSet phldrT="[نص]"/>
      <dgm:spPr/>
      <dgm:t>
        <a:bodyPr/>
        <a:lstStyle/>
        <a:p>
          <a:pPr rtl="1"/>
          <a:r>
            <a:rPr lang="ar-EG" b="1" dirty="0" smtClean="0">
              <a:cs typeface="AL-Mateen" pitchFamily="2" charset="-78"/>
            </a:rPr>
            <a:t>الشبكة الداخلية</a:t>
          </a:r>
          <a:endParaRPr lang="ar-SA" b="1" dirty="0">
            <a:cs typeface="AL-Mateen" pitchFamily="2" charset="-78"/>
          </a:endParaRPr>
        </a:p>
      </dgm:t>
    </dgm:pt>
    <dgm:pt modelId="{22823C1A-E7C4-4EF3-BFE5-4AA1C74FA1F1}" type="parTrans" cxnId="{4CC9DE56-C27F-41B8-A224-166A0377EF4C}">
      <dgm:prSet/>
      <dgm:spPr/>
      <dgm:t>
        <a:bodyPr/>
        <a:lstStyle/>
        <a:p>
          <a:pPr rtl="1"/>
          <a:endParaRPr lang="ar-SA" b="1">
            <a:cs typeface="AL-Mateen" pitchFamily="2" charset="-78"/>
          </a:endParaRPr>
        </a:p>
      </dgm:t>
    </dgm:pt>
    <dgm:pt modelId="{B27D0785-B2CD-4617-A589-FA6F2973CBBB}" type="sibTrans" cxnId="{4CC9DE56-C27F-41B8-A224-166A0377EF4C}">
      <dgm:prSet/>
      <dgm:spPr/>
      <dgm:t>
        <a:bodyPr/>
        <a:lstStyle/>
        <a:p>
          <a:pPr rtl="1"/>
          <a:endParaRPr lang="ar-SA" b="1">
            <a:cs typeface="AL-Mateen" pitchFamily="2" charset="-78"/>
          </a:endParaRPr>
        </a:p>
      </dgm:t>
    </dgm:pt>
    <dgm:pt modelId="{4A7EE284-C58B-4A07-BE3E-F6B18AA3ED1D}">
      <dgm:prSet phldrT="[نص]"/>
      <dgm:spPr/>
      <dgm:t>
        <a:bodyPr/>
        <a:lstStyle/>
        <a:p>
          <a:pPr rtl="1"/>
          <a:r>
            <a:rPr lang="ar-EG" b="1" dirty="0" smtClean="0">
              <a:cs typeface="AL-Mateen" pitchFamily="2" charset="-78"/>
            </a:rPr>
            <a:t>شبكة الإنترنت</a:t>
          </a:r>
          <a:endParaRPr lang="ar-SA" b="1" dirty="0">
            <a:cs typeface="AL-Mateen" pitchFamily="2" charset="-78"/>
          </a:endParaRPr>
        </a:p>
      </dgm:t>
    </dgm:pt>
    <dgm:pt modelId="{1A2A48C6-31E4-4E4B-B652-628634E38E54}" type="parTrans" cxnId="{CF199773-6695-48A1-BFF5-7353D0EF6E41}">
      <dgm:prSet/>
      <dgm:spPr/>
      <dgm:t>
        <a:bodyPr/>
        <a:lstStyle/>
        <a:p>
          <a:pPr rtl="1"/>
          <a:endParaRPr lang="ar-SA" b="1">
            <a:cs typeface="AL-Mateen" pitchFamily="2" charset="-78"/>
          </a:endParaRPr>
        </a:p>
      </dgm:t>
    </dgm:pt>
    <dgm:pt modelId="{82162D3D-C161-4E71-90B7-A05CB7883078}" type="sibTrans" cxnId="{CF199773-6695-48A1-BFF5-7353D0EF6E41}">
      <dgm:prSet/>
      <dgm:spPr/>
      <dgm:t>
        <a:bodyPr/>
        <a:lstStyle/>
        <a:p>
          <a:pPr rtl="1"/>
          <a:endParaRPr lang="ar-SA" b="1">
            <a:cs typeface="AL-Mateen" pitchFamily="2" charset="-78"/>
          </a:endParaRPr>
        </a:p>
      </dgm:t>
    </dgm:pt>
    <dgm:pt modelId="{BC55715A-AC86-4595-AE8D-58FD7BCE3563}">
      <dgm:prSet phldrT="[نص]"/>
      <dgm:spPr/>
      <dgm:t>
        <a:bodyPr/>
        <a:lstStyle/>
        <a:p>
          <a:pPr rtl="1"/>
          <a:r>
            <a:rPr lang="ar-EG" b="1" dirty="0" smtClean="0">
              <a:cs typeface="AL-Mateen" pitchFamily="2" charset="-78"/>
            </a:rPr>
            <a:t>المؤتمرات الصوتية</a:t>
          </a:r>
          <a:endParaRPr lang="ar-SA" b="1" dirty="0">
            <a:cs typeface="AL-Mateen" pitchFamily="2" charset="-78"/>
          </a:endParaRPr>
        </a:p>
      </dgm:t>
    </dgm:pt>
    <dgm:pt modelId="{421AE029-8E05-4BAA-AEAF-9C7AD205E68B}" type="parTrans" cxnId="{03431E0C-7494-47A1-AD38-770249369952}">
      <dgm:prSet/>
      <dgm:spPr/>
      <dgm:t>
        <a:bodyPr/>
        <a:lstStyle/>
        <a:p>
          <a:pPr rtl="1"/>
          <a:endParaRPr lang="ar-SA" b="1">
            <a:cs typeface="AL-Mateen" pitchFamily="2" charset="-78"/>
          </a:endParaRPr>
        </a:p>
      </dgm:t>
    </dgm:pt>
    <dgm:pt modelId="{1EE493E2-8DF9-4C33-9247-C2A96787EE2C}" type="sibTrans" cxnId="{03431E0C-7494-47A1-AD38-770249369952}">
      <dgm:prSet/>
      <dgm:spPr/>
      <dgm:t>
        <a:bodyPr/>
        <a:lstStyle/>
        <a:p>
          <a:pPr rtl="1"/>
          <a:endParaRPr lang="ar-SA" b="1">
            <a:cs typeface="AL-Mateen" pitchFamily="2" charset="-78"/>
          </a:endParaRPr>
        </a:p>
      </dgm:t>
    </dgm:pt>
    <dgm:pt modelId="{E7C7C1D1-836A-4ACA-99E2-5E33827AF01D}">
      <dgm:prSet/>
      <dgm:spPr/>
      <dgm:t>
        <a:bodyPr/>
        <a:lstStyle/>
        <a:p>
          <a:pPr rtl="1"/>
          <a:r>
            <a:rPr lang="ar-EG" b="1" dirty="0" smtClean="0">
              <a:cs typeface="AL-Mateen" pitchFamily="2" charset="-78"/>
            </a:rPr>
            <a:t>مؤتمرات الفيديو</a:t>
          </a:r>
          <a:endParaRPr lang="ar-SA" b="1" dirty="0">
            <a:cs typeface="AL-Mateen" pitchFamily="2" charset="-78"/>
          </a:endParaRPr>
        </a:p>
      </dgm:t>
    </dgm:pt>
    <dgm:pt modelId="{CCF6D5B6-2077-4B71-8E1A-7B1C1BEEA2BA}" type="parTrans" cxnId="{5A212B96-D356-4DD2-A486-7EE6F6B7AF38}">
      <dgm:prSet/>
      <dgm:spPr/>
      <dgm:t>
        <a:bodyPr/>
        <a:lstStyle/>
        <a:p>
          <a:pPr rtl="1"/>
          <a:endParaRPr lang="ar-SA" b="1">
            <a:cs typeface="AL-Mateen" pitchFamily="2" charset="-78"/>
          </a:endParaRPr>
        </a:p>
      </dgm:t>
    </dgm:pt>
    <dgm:pt modelId="{6C7BF4B3-D143-44BE-B645-948B6610159C}" type="sibTrans" cxnId="{5A212B96-D356-4DD2-A486-7EE6F6B7AF38}">
      <dgm:prSet/>
      <dgm:spPr/>
      <dgm:t>
        <a:bodyPr/>
        <a:lstStyle/>
        <a:p>
          <a:pPr rtl="1"/>
          <a:endParaRPr lang="ar-SA" b="1">
            <a:cs typeface="AL-Mateen" pitchFamily="2" charset="-78"/>
          </a:endParaRPr>
        </a:p>
      </dgm:t>
    </dgm:pt>
    <dgm:pt modelId="{CA0AAC1A-620F-4DFD-A89C-E73871CF3F26}">
      <dgm:prSet phldrT="[نص]"/>
      <dgm:spPr/>
      <dgm:t>
        <a:bodyPr/>
        <a:lstStyle/>
        <a:p>
          <a:pPr rtl="1"/>
          <a:r>
            <a:rPr lang="ar-EG" b="1" dirty="0" smtClean="0">
              <a:cs typeface="AL-Mateen" pitchFamily="2" charset="-78"/>
            </a:rPr>
            <a:t>الفيديو المتفاعل</a:t>
          </a:r>
          <a:endParaRPr lang="ar-SA" b="1" dirty="0">
            <a:cs typeface="AL-Mateen" pitchFamily="2" charset="-78"/>
          </a:endParaRPr>
        </a:p>
      </dgm:t>
    </dgm:pt>
    <dgm:pt modelId="{5C108FED-FBF5-45AB-82FB-BE539AF1FC2A}" type="parTrans" cxnId="{55B78173-0E32-4333-B171-23FA132CA1F8}">
      <dgm:prSet/>
      <dgm:spPr/>
      <dgm:t>
        <a:bodyPr/>
        <a:lstStyle/>
        <a:p>
          <a:pPr rtl="1"/>
          <a:endParaRPr lang="ar-EG" b="1">
            <a:cs typeface="AL-Mateen" pitchFamily="2" charset="-78"/>
          </a:endParaRPr>
        </a:p>
      </dgm:t>
    </dgm:pt>
    <dgm:pt modelId="{DFC62DA2-0CC3-4D77-87BD-582CD7B03769}" type="sibTrans" cxnId="{55B78173-0E32-4333-B171-23FA132CA1F8}">
      <dgm:prSet/>
      <dgm:spPr/>
      <dgm:t>
        <a:bodyPr/>
        <a:lstStyle/>
        <a:p>
          <a:pPr rtl="1"/>
          <a:endParaRPr lang="ar-EG" b="1">
            <a:cs typeface="AL-Mateen" pitchFamily="2" charset="-78"/>
          </a:endParaRPr>
        </a:p>
      </dgm:t>
    </dgm:pt>
    <dgm:pt modelId="{35B196E1-5738-4410-A825-C7866089B726}">
      <dgm:prSet phldrT="[نص]"/>
      <dgm:spPr/>
      <dgm:t>
        <a:bodyPr/>
        <a:lstStyle/>
        <a:p>
          <a:pPr rtl="1"/>
          <a:r>
            <a:rPr lang="ar-EG" b="1" dirty="0" smtClean="0">
              <a:cs typeface="AL-Mateen" pitchFamily="2" charset="-78"/>
            </a:rPr>
            <a:t>برامج القمر الصناعي</a:t>
          </a:r>
          <a:endParaRPr lang="ar-SA" b="1" dirty="0">
            <a:cs typeface="AL-Mateen" pitchFamily="2" charset="-78"/>
          </a:endParaRPr>
        </a:p>
      </dgm:t>
    </dgm:pt>
    <dgm:pt modelId="{6F53938A-7338-406C-8CF6-D8C385347F5E}" type="parTrans" cxnId="{57E116DC-7E13-4339-8CFA-82367797B66F}">
      <dgm:prSet/>
      <dgm:spPr/>
      <dgm:t>
        <a:bodyPr/>
        <a:lstStyle/>
        <a:p>
          <a:pPr rtl="1"/>
          <a:endParaRPr lang="ar-EG" b="1">
            <a:cs typeface="AL-Mateen" pitchFamily="2" charset="-78"/>
          </a:endParaRPr>
        </a:p>
      </dgm:t>
    </dgm:pt>
    <dgm:pt modelId="{EAFC1891-6DA5-4E95-B3D1-A9B265E017B1}" type="sibTrans" cxnId="{57E116DC-7E13-4339-8CFA-82367797B66F}">
      <dgm:prSet/>
      <dgm:spPr/>
      <dgm:t>
        <a:bodyPr/>
        <a:lstStyle/>
        <a:p>
          <a:pPr rtl="1"/>
          <a:endParaRPr lang="ar-EG" b="1">
            <a:cs typeface="AL-Mateen" pitchFamily="2" charset="-78"/>
          </a:endParaRPr>
        </a:p>
      </dgm:t>
    </dgm:pt>
    <dgm:pt modelId="{7B4A8715-3D57-4A65-922D-551D320131C3}" type="pres">
      <dgm:prSet presAssocID="{00C82DE5-962B-4965-B5FE-C8A1A45574FE}" presName="Name0" presStyleCnt="0">
        <dgm:presLayoutVars>
          <dgm:chMax val="1"/>
          <dgm:dir/>
          <dgm:animLvl val="ctr"/>
          <dgm:resizeHandles val="exact"/>
        </dgm:presLayoutVars>
      </dgm:prSet>
      <dgm:spPr/>
      <dgm:t>
        <a:bodyPr/>
        <a:lstStyle/>
        <a:p>
          <a:pPr rtl="1"/>
          <a:endParaRPr lang="ar-SA"/>
        </a:p>
      </dgm:t>
    </dgm:pt>
    <dgm:pt modelId="{22530DF3-DBF4-4ED9-95D9-07EA31AE689E}" type="pres">
      <dgm:prSet presAssocID="{9ABB3B70-9088-4A15-B4F2-33471DFF6CAD}" presName="centerShape" presStyleLbl="node0" presStyleIdx="0" presStyleCnt="1"/>
      <dgm:spPr/>
      <dgm:t>
        <a:bodyPr/>
        <a:lstStyle/>
        <a:p>
          <a:pPr rtl="1"/>
          <a:endParaRPr lang="ar-SA"/>
        </a:p>
      </dgm:t>
    </dgm:pt>
    <dgm:pt modelId="{1A4A891D-B010-499F-86DC-855DC0F5CC15}" type="pres">
      <dgm:prSet presAssocID="{3DA58A2B-4907-4C15-9542-4CBC76E38DF2}" presName="node" presStyleLbl="node1" presStyleIdx="0" presStyleCnt="7">
        <dgm:presLayoutVars>
          <dgm:bulletEnabled val="1"/>
        </dgm:presLayoutVars>
      </dgm:prSet>
      <dgm:spPr/>
      <dgm:t>
        <a:bodyPr/>
        <a:lstStyle/>
        <a:p>
          <a:pPr rtl="1"/>
          <a:endParaRPr lang="ar-SA"/>
        </a:p>
      </dgm:t>
    </dgm:pt>
    <dgm:pt modelId="{0352D52D-95EA-497B-8CB0-3D8F9FCA323A}" type="pres">
      <dgm:prSet presAssocID="{3DA58A2B-4907-4C15-9542-4CBC76E38DF2}" presName="dummy" presStyleCnt="0"/>
      <dgm:spPr/>
    </dgm:pt>
    <dgm:pt modelId="{59BCE218-4C4E-4658-8373-AB9400818035}" type="pres">
      <dgm:prSet presAssocID="{0CD42D45-59B2-4E96-A8BE-218316CE9039}" presName="sibTrans" presStyleLbl="sibTrans2D1" presStyleIdx="0" presStyleCnt="7"/>
      <dgm:spPr/>
      <dgm:t>
        <a:bodyPr/>
        <a:lstStyle/>
        <a:p>
          <a:pPr rtl="1"/>
          <a:endParaRPr lang="ar-SA"/>
        </a:p>
      </dgm:t>
    </dgm:pt>
    <dgm:pt modelId="{696D596B-4F5D-45EC-B542-8A3F7C321CE7}" type="pres">
      <dgm:prSet presAssocID="{9F53F0AF-9DC7-44B6-8B87-6623E0E297ED}" presName="node" presStyleLbl="node1" presStyleIdx="1" presStyleCnt="7">
        <dgm:presLayoutVars>
          <dgm:bulletEnabled val="1"/>
        </dgm:presLayoutVars>
      </dgm:prSet>
      <dgm:spPr/>
      <dgm:t>
        <a:bodyPr/>
        <a:lstStyle/>
        <a:p>
          <a:pPr rtl="1"/>
          <a:endParaRPr lang="ar-SA"/>
        </a:p>
      </dgm:t>
    </dgm:pt>
    <dgm:pt modelId="{0646C60A-BB88-42BE-A8C7-0DA000BB84B1}" type="pres">
      <dgm:prSet presAssocID="{9F53F0AF-9DC7-44B6-8B87-6623E0E297ED}" presName="dummy" presStyleCnt="0"/>
      <dgm:spPr/>
    </dgm:pt>
    <dgm:pt modelId="{E7BBB75F-17F7-468B-9D66-C2D64AA880A3}" type="pres">
      <dgm:prSet presAssocID="{B27D0785-B2CD-4617-A589-FA6F2973CBBB}" presName="sibTrans" presStyleLbl="sibTrans2D1" presStyleIdx="1" presStyleCnt="7"/>
      <dgm:spPr/>
      <dgm:t>
        <a:bodyPr/>
        <a:lstStyle/>
        <a:p>
          <a:pPr rtl="1"/>
          <a:endParaRPr lang="ar-SA"/>
        </a:p>
      </dgm:t>
    </dgm:pt>
    <dgm:pt modelId="{4C30C1D4-A045-4450-84A6-83E7D81F368C}" type="pres">
      <dgm:prSet presAssocID="{4A7EE284-C58B-4A07-BE3E-F6B18AA3ED1D}" presName="node" presStyleLbl="node1" presStyleIdx="2" presStyleCnt="7">
        <dgm:presLayoutVars>
          <dgm:bulletEnabled val="1"/>
        </dgm:presLayoutVars>
      </dgm:prSet>
      <dgm:spPr/>
      <dgm:t>
        <a:bodyPr/>
        <a:lstStyle/>
        <a:p>
          <a:pPr rtl="1"/>
          <a:endParaRPr lang="ar-SA"/>
        </a:p>
      </dgm:t>
    </dgm:pt>
    <dgm:pt modelId="{3C3522C2-25CF-45F3-A2E6-6FBBD154DC5F}" type="pres">
      <dgm:prSet presAssocID="{4A7EE284-C58B-4A07-BE3E-F6B18AA3ED1D}" presName="dummy" presStyleCnt="0"/>
      <dgm:spPr/>
    </dgm:pt>
    <dgm:pt modelId="{DE84FC20-4DF6-4FD0-896A-A841D9B05A91}" type="pres">
      <dgm:prSet presAssocID="{82162D3D-C161-4E71-90B7-A05CB7883078}" presName="sibTrans" presStyleLbl="sibTrans2D1" presStyleIdx="2" presStyleCnt="7"/>
      <dgm:spPr/>
      <dgm:t>
        <a:bodyPr/>
        <a:lstStyle/>
        <a:p>
          <a:pPr rtl="1"/>
          <a:endParaRPr lang="ar-SA"/>
        </a:p>
      </dgm:t>
    </dgm:pt>
    <dgm:pt modelId="{19B1FC07-8354-40E4-B24C-EF6A90E89816}" type="pres">
      <dgm:prSet presAssocID="{E7C7C1D1-836A-4ACA-99E2-5E33827AF01D}" presName="node" presStyleLbl="node1" presStyleIdx="3" presStyleCnt="7">
        <dgm:presLayoutVars>
          <dgm:bulletEnabled val="1"/>
        </dgm:presLayoutVars>
      </dgm:prSet>
      <dgm:spPr/>
      <dgm:t>
        <a:bodyPr/>
        <a:lstStyle/>
        <a:p>
          <a:pPr rtl="1"/>
          <a:endParaRPr lang="ar-SA"/>
        </a:p>
      </dgm:t>
    </dgm:pt>
    <dgm:pt modelId="{53CCCB21-FC66-419E-AED9-7C90FA5E80AB}" type="pres">
      <dgm:prSet presAssocID="{E7C7C1D1-836A-4ACA-99E2-5E33827AF01D}" presName="dummy" presStyleCnt="0"/>
      <dgm:spPr/>
    </dgm:pt>
    <dgm:pt modelId="{0DDB38CE-67EE-4B17-BE46-12AE5AEC222F}" type="pres">
      <dgm:prSet presAssocID="{6C7BF4B3-D143-44BE-B645-948B6610159C}" presName="sibTrans" presStyleLbl="sibTrans2D1" presStyleIdx="3" presStyleCnt="7"/>
      <dgm:spPr/>
      <dgm:t>
        <a:bodyPr/>
        <a:lstStyle/>
        <a:p>
          <a:pPr rtl="1"/>
          <a:endParaRPr lang="ar-SA"/>
        </a:p>
      </dgm:t>
    </dgm:pt>
    <dgm:pt modelId="{A90F67F8-764F-4A4A-98ED-3C64503B43E6}" type="pres">
      <dgm:prSet presAssocID="{BC55715A-AC86-4595-AE8D-58FD7BCE3563}" presName="node" presStyleLbl="node1" presStyleIdx="4" presStyleCnt="7">
        <dgm:presLayoutVars>
          <dgm:bulletEnabled val="1"/>
        </dgm:presLayoutVars>
      </dgm:prSet>
      <dgm:spPr/>
      <dgm:t>
        <a:bodyPr/>
        <a:lstStyle/>
        <a:p>
          <a:pPr rtl="1"/>
          <a:endParaRPr lang="ar-SA"/>
        </a:p>
      </dgm:t>
    </dgm:pt>
    <dgm:pt modelId="{29663192-BD86-4578-A282-B3863CCE80B5}" type="pres">
      <dgm:prSet presAssocID="{BC55715A-AC86-4595-AE8D-58FD7BCE3563}" presName="dummy" presStyleCnt="0"/>
      <dgm:spPr/>
    </dgm:pt>
    <dgm:pt modelId="{F2DD6757-22AF-47D1-AAAA-33F98D0D7341}" type="pres">
      <dgm:prSet presAssocID="{1EE493E2-8DF9-4C33-9247-C2A96787EE2C}" presName="sibTrans" presStyleLbl="sibTrans2D1" presStyleIdx="4" presStyleCnt="7" custScaleX="107976"/>
      <dgm:spPr/>
      <dgm:t>
        <a:bodyPr/>
        <a:lstStyle/>
        <a:p>
          <a:pPr rtl="1"/>
          <a:endParaRPr lang="ar-SA"/>
        </a:p>
      </dgm:t>
    </dgm:pt>
    <dgm:pt modelId="{5D6F4477-30F4-4AA1-8071-CE0EB638C6F3}" type="pres">
      <dgm:prSet presAssocID="{CA0AAC1A-620F-4DFD-A89C-E73871CF3F26}" presName="node" presStyleLbl="node1" presStyleIdx="5" presStyleCnt="7">
        <dgm:presLayoutVars>
          <dgm:bulletEnabled val="1"/>
        </dgm:presLayoutVars>
      </dgm:prSet>
      <dgm:spPr/>
      <dgm:t>
        <a:bodyPr/>
        <a:lstStyle/>
        <a:p>
          <a:pPr rtl="1"/>
          <a:endParaRPr lang="ar-EG"/>
        </a:p>
      </dgm:t>
    </dgm:pt>
    <dgm:pt modelId="{216D745F-E625-4312-BF41-C7ECF49D3771}" type="pres">
      <dgm:prSet presAssocID="{CA0AAC1A-620F-4DFD-A89C-E73871CF3F26}" presName="dummy" presStyleCnt="0"/>
      <dgm:spPr/>
    </dgm:pt>
    <dgm:pt modelId="{A063054A-D04C-4FE6-86C9-0B27C2D011AB}" type="pres">
      <dgm:prSet presAssocID="{DFC62DA2-0CC3-4D77-87BD-582CD7B03769}" presName="sibTrans" presStyleLbl="sibTrans2D1" presStyleIdx="5" presStyleCnt="7"/>
      <dgm:spPr/>
      <dgm:t>
        <a:bodyPr/>
        <a:lstStyle/>
        <a:p>
          <a:pPr rtl="1"/>
          <a:endParaRPr lang="ar-EG"/>
        </a:p>
      </dgm:t>
    </dgm:pt>
    <dgm:pt modelId="{7B934518-D3CB-4D2B-97EA-6E815531E332}" type="pres">
      <dgm:prSet presAssocID="{35B196E1-5738-4410-A825-C7866089B726}" presName="node" presStyleLbl="node1" presStyleIdx="6" presStyleCnt="7">
        <dgm:presLayoutVars>
          <dgm:bulletEnabled val="1"/>
        </dgm:presLayoutVars>
      </dgm:prSet>
      <dgm:spPr/>
      <dgm:t>
        <a:bodyPr/>
        <a:lstStyle/>
        <a:p>
          <a:pPr rtl="1"/>
          <a:endParaRPr lang="ar-EG"/>
        </a:p>
      </dgm:t>
    </dgm:pt>
    <dgm:pt modelId="{CC45BCD1-9CFA-4795-900F-134FC09DF3CC}" type="pres">
      <dgm:prSet presAssocID="{35B196E1-5738-4410-A825-C7866089B726}" presName="dummy" presStyleCnt="0"/>
      <dgm:spPr/>
    </dgm:pt>
    <dgm:pt modelId="{F48E43AD-EF40-4AC3-A390-E2BE22EE3DB8}" type="pres">
      <dgm:prSet presAssocID="{EAFC1891-6DA5-4E95-B3D1-A9B265E017B1}" presName="sibTrans" presStyleLbl="sibTrans2D1" presStyleIdx="6" presStyleCnt="7"/>
      <dgm:spPr/>
      <dgm:t>
        <a:bodyPr/>
        <a:lstStyle/>
        <a:p>
          <a:pPr rtl="1"/>
          <a:endParaRPr lang="ar-EG"/>
        </a:p>
      </dgm:t>
    </dgm:pt>
  </dgm:ptLst>
  <dgm:cxnLst>
    <dgm:cxn modelId="{AA97A4E4-E40E-4DCD-A175-3428E6C0A054}" type="presOf" srcId="{82162D3D-C161-4E71-90B7-A05CB7883078}" destId="{DE84FC20-4DF6-4FD0-896A-A841D9B05A91}" srcOrd="0" destOrd="0" presId="urn:microsoft.com/office/officeart/2005/8/layout/radial6"/>
    <dgm:cxn modelId="{1E3A9A6F-9258-450C-9AB6-A95243D4C831}" type="presOf" srcId="{6C7BF4B3-D143-44BE-B645-948B6610159C}" destId="{0DDB38CE-67EE-4B17-BE46-12AE5AEC222F}" srcOrd="0" destOrd="0" presId="urn:microsoft.com/office/officeart/2005/8/layout/radial6"/>
    <dgm:cxn modelId="{EA6FF9C7-9138-49AA-AE1A-DD626FD22385}" type="presOf" srcId="{00C82DE5-962B-4965-B5FE-C8A1A45574FE}" destId="{7B4A8715-3D57-4A65-922D-551D320131C3}" srcOrd="0" destOrd="0" presId="urn:microsoft.com/office/officeart/2005/8/layout/radial6"/>
    <dgm:cxn modelId="{D53057AA-1A63-4496-B76B-ECF426A3461B}" type="presOf" srcId="{BC55715A-AC86-4595-AE8D-58FD7BCE3563}" destId="{A90F67F8-764F-4A4A-98ED-3C64503B43E6}" srcOrd="0" destOrd="0" presId="urn:microsoft.com/office/officeart/2005/8/layout/radial6"/>
    <dgm:cxn modelId="{64505DAE-93FC-478E-9F77-931AC06F41AD}" type="presOf" srcId="{35B196E1-5738-4410-A825-C7866089B726}" destId="{7B934518-D3CB-4D2B-97EA-6E815531E332}" srcOrd="0" destOrd="0" presId="urn:microsoft.com/office/officeart/2005/8/layout/radial6"/>
    <dgm:cxn modelId="{2D7BA400-39CF-4CC0-9376-85DE4772C7BF}" type="presOf" srcId="{9ABB3B70-9088-4A15-B4F2-33471DFF6CAD}" destId="{22530DF3-DBF4-4ED9-95D9-07EA31AE689E}" srcOrd="0" destOrd="0" presId="urn:microsoft.com/office/officeart/2005/8/layout/radial6"/>
    <dgm:cxn modelId="{B8E241E1-069E-40F2-BDA7-6953B6C41A25}" type="presOf" srcId="{DFC62DA2-0CC3-4D77-87BD-582CD7B03769}" destId="{A063054A-D04C-4FE6-86C9-0B27C2D011AB}" srcOrd="0" destOrd="0" presId="urn:microsoft.com/office/officeart/2005/8/layout/radial6"/>
    <dgm:cxn modelId="{57E116DC-7E13-4339-8CFA-82367797B66F}" srcId="{9ABB3B70-9088-4A15-B4F2-33471DFF6CAD}" destId="{35B196E1-5738-4410-A825-C7866089B726}" srcOrd="6" destOrd="0" parTransId="{6F53938A-7338-406C-8CF6-D8C385347F5E}" sibTransId="{EAFC1891-6DA5-4E95-B3D1-A9B265E017B1}"/>
    <dgm:cxn modelId="{5A212B96-D356-4DD2-A486-7EE6F6B7AF38}" srcId="{9ABB3B70-9088-4A15-B4F2-33471DFF6CAD}" destId="{E7C7C1D1-836A-4ACA-99E2-5E33827AF01D}" srcOrd="3" destOrd="0" parTransId="{CCF6D5B6-2077-4B71-8E1A-7B1C1BEEA2BA}" sibTransId="{6C7BF4B3-D143-44BE-B645-948B6610159C}"/>
    <dgm:cxn modelId="{D9588BE0-BD6F-4D50-BB92-38B443967544}" type="presOf" srcId="{CA0AAC1A-620F-4DFD-A89C-E73871CF3F26}" destId="{5D6F4477-30F4-4AA1-8071-CE0EB638C6F3}" srcOrd="0" destOrd="0" presId="urn:microsoft.com/office/officeart/2005/8/layout/radial6"/>
    <dgm:cxn modelId="{00C92FA1-A2D3-4731-8779-4EF14D401794}" srcId="{00C82DE5-962B-4965-B5FE-C8A1A45574FE}" destId="{9ABB3B70-9088-4A15-B4F2-33471DFF6CAD}" srcOrd="0" destOrd="0" parTransId="{3F0BEEE6-5D8E-486E-AD7E-F58523E345AB}" sibTransId="{E189BBF4-0BAF-485A-B3A0-DC7AB641DA09}"/>
    <dgm:cxn modelId="{03431E0C-7494-47A1-AD38-770249369952}" srcId="{9ABB3B70-9088-4A15-B4F2-33471DFF6CAD}" destId="{BC55715A-AC86-4595-AE8D-58FD7BCE3563}" srcOrd="4" destOrd="0" parTransId="{421AE029-8E05-4BAA-AEAF-9C7AD205E68B}" sibTransId="{1EE493E2-8DF9-4C33-9247-C2A96787EE2C}"/>
    <dgm:cxn modelId="{CF199773-6695-48A1-BFF5-7353D0EF6E41}" srcId="{9ABB3B70-9088-4A15-B4F2-33471DFF6CAD}" destId="{4A7EE284-C58B-4A07-BE3E-F6B18AA3ED1D}" srcOrd="2" destOrd="0" parTransId="{1A2A48C6-31E4-4E4B-B652-628634E38E54}" sibTransId="{82162D3D-C161-4E71-90B7-A05CB7883078}"/>
    <dgm:cxn modelId="{0EED5A31-03E5-40FE-AC11-B512826C86FE}" type="presOf" srcId="{4A7EE284-C58B-4A07-BE3E-F6B18AA3ED1D}" destId="{4C30C1D4-A045-4450-84A6-83E7D81F368C}" srcOrd="0" destOrd="0" presId="urn:microsoft.com/office/officeart/2005/8/layout/radial6"/>
    <dgm:cxn modelId="{E782A790-2EC9-4FF0-98A1-A073D84A920F}" type="presOf" srcId="{1EE493E2-8DF9-4C33-9247-C2A96787EE2C}" destId="{F2DD6757-22AF-47D1-AAAA-33F98D0D7341}" srcOrd="0" destOrd="0" presId="urn:microsoft.com/office/officeart/2005/8/layout/radial6"/>
    <dgm:cxn modelId="{F997AEED-A1C2-4636-AEF5-D653B4D2219C}" type="presOf" srcId="{B27D0785-B2CD-4617-A589-FA6F2973CBBB}" destId="{E7BBB75F-17F7-468B-9D66-C2D64AA880A3}" srcOrd="0" destOrd="0" presId="urn:microsoft.com/office/officeart/2005/8/layout/radial6"/>
    <dgm:cxn modelId="{4CC9DE56-C27F-41B8-A224-166A0377EF4C}" srcId="{9ABB3B70-9088-4A15-B4F2-33471DFF6CAD}" destId="{9F53F0AF-9DC7-44B6-8B87-6623E0E297ED}" srcOrd="1" destOrd="0" parTransId="{22823C1A-E7C4-4EF3-BFE5-4AA1C74FA1F1}" sibTransId="{B27D0785-B2CD-4617-A589-FA6F2973CBBB}"/>
    <dgm:cxn modelId="{6D57960A-7903-4511-A9D1-EB731EF1F1A8}" type="presOf" srcId="{0CD42D45-59B2-4E96-A8BE-218316CE9039}" destId="{59BCE218-4C4E-4658-8373-AB9400818035}" srcOrd="0" destOrd="0" presId="urn:microsoft.com/office/officeart/2005/8/layout/radial6"/>
    <dgm:cxn modelId="{C4DAFE51-2ED8-4797-8A13-714668DD1072}" srcId="{9ABB3B70-9088-4A15-B4F2-33471DFF6CAD}" destId="{3DA58A2B-4907-4C15-9542-4CBC76E38DF2}" srcOrd="0" destOrd="0" parTransId="{F70E9685-19D5-45A9-AE69-CBBA77A6002F}" sibTransId="{0CD42D45-59B2-4E96-A8BE-218316CE9039}"/>
    <dgm:cxn modelId="{74CBCD80-7DC0-4D1D-B10F-9B158CF3E24B}" type="presOf" srcId="{9F53F0AF-9DC7-44B6-8B87-6623E0E297ED}" destId="{696D596B-4F5D-45EC-B542-8A3F7C321CE7}" srcOrd="0" destOrd="0" presId="urn:microsoft.com/office/officeart/2005/8/layout/radial6"/>
    <dgm:cxn modelId="{510AA8EA-7B48-43DD-89D1-70817DABEA6E}" type="presOf" srcId="{E7C7C1D1-836A-4ACA-99E2-5E33827AF01D}" destId="{19B1FC07-8354-40E4-B24C-EF6A90E89816}" srcOrd="0" destOrd="0" presId="urn:microsoft.com/office/officeart/2005/8/layout/radial6"/>
    <dgm:cxn modelId="{55B78173-0E32-4333-B171-23FA132CA1F8}" srcId="{9ABB3B70-9088-4A15-B4F2-33471DFF6CAD}" destId="{CA0AAC1A-620F-4DFD-A89C-E73871CF3F26}" srcOrd="5" destOrd="0" parTransId="{5C108FED-FBF5-45AB-82FB-BE539AF1FC2A}" sibTransId="{DFC62DA2-0CC3-4D77-87BD-582CD7B03769}"/>
    <dgm:cxn modelId="{20D7401E-1559-4C58-951A-B2221E3D5F82}" type="presOf" srcId="{3DA58A2B-4907-4C15-9542-4CBC76E38DF2}" destId="{1A4A891D-B010-499F-86DC-855DC0F5CC15}" srcOrd="0" destOrd="0" presId="urn:microsoft.com/office/officeart/2005/8/layout/radial6"/>
    <dgm:cxn modelId="{D0194911-D82E-41F4-89BF-07E5A55BD05A}" type="presOf" srcId="{EAFC1891-6DA5-4E95-B3D1-A9B265E017B1}" destId="{F48E43AD-EF40-4AC3-A390-E2BE22EE3DB8}" srcOrd="0" destOrd="0" presId="urn:microsoft.com/office/officeart/2005/8/layout/radial6"/>
    <dgm:cxn modelId="{91E37B03-F54B-4BB4-B038-D5F643AF08C3}" type="presParOf" srcId="{7B4A8715-3D57-4A65-922D-551D320131C3}" destId="{22530DF3-DBF4-4ED9-95D9-07EA31AE689E}" srcOrd="0" destOrd="0" presId="urn:microsoft.com/office/officeart/2005/8/layout/radial6"/>
    <dgm:cxn modelId="{D4133A4E-7191-4A6E-BA47-22BF3C09930E}" type="presParOf" srcId="{7B4A8715-3D57-4A65-922D-551D320131C3}" destId="{1A4A891D-B010-499F-86DC-855DC0F5CC15}" srcOrd="1" destOrd="0" presId="urn:microsoft.com/office/officeart/2005/8/layout/radial6"/>
    <dgm:cxn modelId="{425AE145-123E-4782-99D5-1C4587D3A9BA}" type="presParOf" srcId="{7B4A8715-3D57-4A65-922D-551D320131C3}" destId="{0352D52D-95EA-497B-8CB0-3D8F9FCA323A}" srcOrd="2" destOrd="0" presId="urn:microsoft.com/office/officeart/2005/8/layout/radial6"/>
    <dgm:cxn modelId="{21356C43-1E41-4E38-AB4D-8EA2E01DAB76}" type="presParOf" srcId="{7B4A8715-3D57-4A65-922D-551D320131C3}" destId="{59BCE218-4C4E-4658-8373-AB9400818035}" srcOrd="3" destOrd="0" presId="urn:microsoft.com/office/officeart/2005/8/layout/radial6"/>
    <dgm:cxn modelId="{EF539797-98C2-4A24-9EB0-0B40368BF6CD}" type="presParOf" srcId="{7B4A8715-3D57-4A65-922D-551D320131C3}" destId="{696D596B-4F5D-45EC-B542-8A3F7C321CE7}" srcOrd="4" destOrd="0" presId="urn:microsoft.com/office/officeart/2005/8/layout/radial6"/>
    <dgm:cxn modelId="{83200379-6FD6-4B0E-80EE-0ECF7FF30E51}" type="presParOf" srcId="{7B4A8715-3D57-4A65-922D-551D320131C3}" destId="{0646C60A-BB88-42BE-A8C7-0DA000BB84B1}" srcOrd="5" destOrd="0" presId="urn:microsoft.com/office/officeart/2005/8/layout/radial6"/>
    <dgm:cxn modelId="{35E15B79-5D24-436D-8F63-49AFD9FB8DA9}" type="presParOf" srcId="{7B4A8715-3D57-4A65-922D-551D320131C3}" destId="{E7BBB75F-17F7-468B-9D66-C2D64AA880A3}" srcOrd="6" destOrd="0" presId="urn:microsoft.com/office/officeart/2005/8/layout/radial6"/>
    <dgm:cxn modelId="{0EC88D98-F0B0-4777-A403-A5EE748F457C}" type="presParOf" srcId="{7B4A8715-3D57-4A65-922D-551D320131C3}" destId="{4C30C1D4-A045-4450-84A6-83E7D81F368C}" srcOrd="7" destOrd="0" presId="urn:microsoft.com/office/officeart/2005/8/layout/radial6"/>
    <dgm:cxn modelId="{165B678E-EF92-4879-B473-73C22BA557CB}" type="presParOf" srcId="{7B4A8715-3D57-4A65-922D-551D320131C3}" destId="{3C3522C2-25CF-45F3-A2E6-6FBBD154DC5F}" srcOrd="8" destOrd="0" presId="urn:microsoft.com/office/officeart/2005/8/layout/radial6"/>
    <dgm:cxn modelId="{DA6867D2-53EE-443F-AFD4-6C9DC145D37A}" type="presParOf" srcId="{7B4A8715-3D57-4A65-922D-551D320131C3}" destId="{DE84FC20-4DF6-4FD0-896A-A841D9B05A91}" srcOrd="9" destOrd="0" presId="urn:microsoft.com/office/officeart/2005/8/layout/radial6"/>
    <dgm:cxn modelId="{307A5323-EF73-48FA-AB49-CF0F4C955FD2}" type="presParOf" srcId="{7B4A8715-3D57-4A65-922D-551D320131C3}" destId="{19B1FC07-8354-40E4-B24C-EF6A90E89816}" srcOrd="10" destOrd="0" presId="urn:microsoft.com/office/officeart/2005/8/layout/radial6"/>
    <dgm:cxn modelId="{D4AA0135-9973-4706-B4C3-1D091657A09D}" type="presParOf" srcId="{7B4A8715-3D57-4A65-922D-551D320131C3}" destId="{53CCCB21-FC66-419E-AED9-7C90FA5E80AB}" srcOrd="11" destOrd="0" presId="urn:microsoft.com/office/officeart/2005/8/layout/radial6"/>
    <dgm:cxn modelId="{8BB3A7B3-6236-4E04-9813-9B9F823F4DDA}" type="presParOf" srcId="{7B4A8715-3D57-4A65-922D-551D320131C3}" destId="{0DDB38CE-67EE-4B17-BE46-12AE5AEC222F}" srcOrd="12" destOrd="0" presId="urn:microsoft.com/office/officeart/2005/8/layout/radial6"/>
    <dgm:cxn modelId="{5D8A23BB-9F2E-4646-9741-44B35303376E}" type="presParOf" srcId="{7B4A8715-3D57-4A65-922D-551D320131C3}" destId="{A90F67F8-764F-4A4A-98ED-3C64503B43E6}" srcOrd="13" destOrd="0" presId="urn:microsoft.com/office/officeart/2005/8/layout/radial6"/>
    <dgm:cxn modelId="{E9EF2ABC-2BA4-4F84-B2EF-446D21032CBA}" type="presParOf" srcId="{7B4A8715-3D57-4A65-922D-551D320131C3}" destId="{29663192-BD86-4578-A282-B3863CCE80B5}" srcOrd="14" destOrd="0" presId="urn:microsoft.com/office/officeart/2005/8/layout/radial6"/>
    <dgm:cxn modelId="{6514CDC9-DE5E-4FFE-9BBD-87981E49EB92}" type="presParOf" srcId="{7B4A8715-3D57-4A65-922D-551D320131C3}" destId="{F2DD6757-22AF-47D1-AAAA-33F98D0D7341}" srcOrd="15" destOrd="0" presId="urn:microsoft.com/office/officeart/2005/8/layout/radial6"/>
    <dgm:cxn modelId="{6E74B733-5B79-42F6-B953-129796577661}" type="presParOf" srcId="{7B4A8715-3D57-4A65-922D-551D320131C3}" destId="{5D6F4477-30F4-4AA1-8071-CE0EB638C6F3}" srcOrd="16" destOrd="0" presId="urn:microsoft.com/office/officeart/2005/8/layout/radial6"/>
    <dgm:cxn modelId="{6BFEE3FF-FE1B-4856-AF31-925D30160F25}" type="presParOf" srcId="{7B4A8715-3D57-4A65-922D-551D320131C3}" destId="{216D745F-E625-4312-BF41-C7ECF49D3771}" srcOrd="17" destOrd="0" presId="urn:microsoft.com/office/officeart/2005/8/layout/radial6"/>
    <dgm:cxn modelId="{A17569DC-7FB8-4463-8CC2-22B33D9B5ECC}" type="presParOf" srcId="{7B4A8715-3D57-4A65-922D-551D320131C3}" destId="{A063054A-D04C-4FE6-86C9-0B27C2D011AB}" srcOrd="18" destOrd="0" presId="urn:microsoft.com/office/officeart/2005/8/layout/radial6"/>
    <dgm:cxn modelId="{FA5C652E-2CC7-4F16-BE19-7AAE64749FAC}" type="presParOf" srcId="{7B4A8715-3D57-4A65-922D-551D320131C3}" destId="{7B934518-D3CB-4D2B-97EA-6E815531E332}" srcOrd="19" destOrd="0" presId="urn:microsoft.com/office/officeart/2005/8/layout/radial6"/>
    <dgm:cxn modelId="{2D586FA0-50B2-4DF4-B5E4-44CC0A778639}" type="presParOf" srcId="{7B4A8715-3D57-4A65-922D-551D320131C3}" destId="{CC45BCD1-9CFA-4795-900F-134FC09DF3CC}" srcOrd="20" destOrd="0" presId="urn:microsoft.com/office/officeart/2005/8/layout/radial6"/>
    <dgm:cxn modelId="{38D0F5B6-27CA-493F-B0AB-6FF1830D61AE}" type="presParOf" srcId="{7B4A8715-3D57-4A65-922D-551D320131C3}" destId="{F48E43AD-EF40-4AC3-A390-E2BE22EE3DB8}" srcOrd="21"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8E43AD-EF40-4AC3-A390-E2BE22EE3DB8}">
      <dsp:nvSpPr>
        <dsp:cNvPr id="0" name=""/>
        <dsp:cNvSpPr/>
      </dsp:nvSpPr>
      <dsp:spPr>
        <a:xfrm>
          <a:off x="2062980" y="526144"/>
          <a:ext cx="4179838" cy="4179838"/>
        </a:xfrm>
        <a:prstGeom prst="blockArc">
          <a:avLst>
            <a:gd name="adj1" fmla="val 13114286"/>
            <a:gd name="adj2" fmla="val 16200000"/>
            <a:gd name="adj3" fmla="val 390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63054A-D04C-4FE6-86C9-0B27C2D011AB}">
      <dsp:nvSpPr>
        <dsp:cNvPr id="0" name=""/>
        <dsp:cNvSpPr/>
      </dsp:nvSpPr>
      <dsp:spPr>
        <a:xfrm>
          <a:off x="2062980" y="526144"/>
          <a:ext cx="4179838" cy="4179838"/>
        </a:xfrm>
        <a:prstGeom prst="blockArc">
          <a:avLst>
            <a:gd name="adj1" fmla="val 10028571"/>
            <a:gd name="adj2" fmla="val 13114286"/>
            <a:gd name="adj3" fmla="val 390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DD6757-22AF-47D1-AAAA-33F98D0D7341}">
      <dsp:nvSpPr>
        <dsp:cNvPr id="0" name=""/>
        <dsp:cNvSpPr/>
      </dsp:nvSpPr>
      <dsp:spPr>
        <a:xfrm>
          <a:off x="1896288" y="526144"/>
          <a:ext cx="4513222" cy="4179838"/>
        </a:xfrm>
        <a:prstGeom prst="blockArc">
          <a:avLst>
            <a:gd name="adj1" fmla="val 6942857"/>
            <a:gd name="adj2" fmla="val 10028571"/>
            <a:gd name="adj3" fmla="val 390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DB38CE-67EE-4B17-BE46-12AE5AEC222F}">
      <dsp:nvSpPr>
        <dsp:cNvPr id="0" name=""/>
        <dsp:cNvSpPr/>
      </dsp:nvSpPr>
      <dsp:spPr>
        <a:xfrm>
          <a:off x="2062980" y="526144"/>
          <a:ext cx="4179838" cy="4179838"/>
        </a:xfrm>
        <a:prstGeom prst="blockArc">
          <a:avLst>
            <a:gd name="adj1" fmla="val 3857143"/>
            <a:gd name="adj2" fmla="val 6942857"/>
            <a:gd name="adj3" fmla="val 390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84FC20-4DF6-4FD0-896A-A841D9B05A91}">
      <dsp:nvSpPr>
        <dsp:cNvPr id="0" name=""/>
        <dsp:cNvSpPr/>
      </dsp:nvSpPr>
      <dsp:spPr>
        <a:xfrm>
          <a:off x="2062980" y="526144"/>
          <a:ext cx="4179838" cy="4179838"/>
        </a:xfrm>
        <a:prstGeom prst="blockArc">
          <a:avLst>
            <a:gd name="adj1" fmla="val 771429"/>
            <a:gd name="adj2" fmla="val 3857143"/>
            <a:gd name="adj3" fmla="val 390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BBB75F-17F7-468B-9D66-C2D64AA880A3}">
      <dsp:nvSpPr>
        <dsp:cNvPr id="0" name=""/>
        <dsp:cNvSpPr/>
      </dsp:nvSpPr>
      <dsp:spPr>
        <a:xfrm>
          <a:off x="2062980" y="526144"/>
          <a:ext cx="4179838" cy="4179838"/>
        </a:xfrm>
        <a:prstGeom prst="blockArc">
          <a:avLst>
            <a:gd name="adj1" fmla="val 19285714"/>
            <a:gd name="adj2" fmla="val 771429"/>
            <a:gd name="adj3" fmla="val 390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BCE218-4C4E-4658-8373-AB9400818035}">
      <dsp:nvSpPr>
        <dsp:cNvPr id="0" name=""/>
        <dsp:cNvSpPr/>
      </dsp:nvSpPr>
      <dsp:spPr>
        <a:xfrm>
          <a:off x="2062980" y="526144"/>
          <a:ext cx="4179838" cy="4179838"/>
        </a:xfrm>
        <a:prstGeom prst="blockArc">
          <a:avLst>
            <a:gd name="adj1" fmla="val 16200000"/>
            <a:gd name="adj2" fmla="val 19285714"/>
            <a:gd name="adj3" fmla="val 390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530DF3-DBF4-4ED9-95D9-07EA31AE689E}">
      <dsp:nvSpPr>
        <dsp:cNvPr id="0" name=""/>
        <dsp:cNvSpPr/>
      </dsp:nvSpPr>
      <dsp:spPr>
        <a:xfrm>
          <a:off x="3343814" y="1806978"/>
          <a:ext cx="1618170" cy="16181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EG" sz="1800" b="1" kern="1200" dirty="0" smtClean="0">
              <a:cs typeface="AL-Mateen" pitchFamily="2" charset="-78"/>
            </a:rPr>
            <a:t>التقنيات المستخدمة في التعلم الألكتروني</a:t>
          </a:r>
          <a:endParaRPr lang="ar-SA" sz="1800" b="1" kern="1200" dirty="0">
            <a:cs typeface="AL-Mateen" pitchFamily="2" charset="-78"/>
          </a:endParaRPr>
        </a:p>
      </dsp:txBody>
      <dsp:txXfrm>
        <a:off x="3343814" y="1806978"/>
        <a:ext cx="1618170" cy="1618170"/>
      </dsp:txXfrm>
    </dsp:sp>
    <dsp:sp modelId="{1A4A891D-B010-499F-86DC-855DC0F5CC15}">
      <dsp:nvSpPr>
        <dsp:cNvPr id="0" name=""/>
        <dsp:cNvSpPr/>
      </dsp:nvSpPr>
      <dsp:spPr>
        <a:xfrm>
          <a:off x="3586540" y="562"/>
          <a:ext cx="1132719" cy="113271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EG" sz="1700" b="1" kern="1200" dirty="0" smtClean="0">
              <a:cs typeface="AL-Mateen" pitchFamily="2" charset="-78"/>
            </a:rPr>
            <a:t>القرص المدمج</a:t>
          </a:r>
          <a:endParaRPr lang="ar-SA" sz="1700" b="1" kern="1200" dirty="0">
            <a:cs typeface="AL-Mateen" pitchFamily="2" charset="-78"/>
          </a:endParaRPr>
        </a:p>
      </dsp:txBody>
      <dsp:txXfrm>
        <a:off x="3586540" y="562"/>
        <a:ext cx="1132719" cy="1132719"/>
      </dsp:txXfrm>
    </dsp:sp>
    <dsp:sp modelId="{696D596B-4F5D-45EC-B542-8A3F7C321CE7}">
      <dsp:nvSpPr>
        <dsp:cNvPr id="0" name=""/>
        <dsp:cNvSpPr/>
      </dsp:nvSpPr>
      <dsp:spPr>
        <a:xfrm>
          <a:off x="5188623" y="772085"/>
          <a:ext cx="1132719" cy="113271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EG" sz="1700" b="1" kern="1200" dirty="0" smtClean="0">
              <a:cs typeface="AL-Mateen" pitchFamily="2" charset="-78"/>
            </a:rPr>
            <a:t>الشبكة الداخلية</a:t>
          </a:r>
          <a:endParaRPr lang="ar-SA" sz="1700" b="1" kern="1200" dirty="0">
            <a:cs typeface="AL-Mateen" pitchFamily="2" charset="-78"/>
          </a:endParaRPr>
        </a:p>
      </dsp:txBody>
      <dsp:txXfrm>
        <a:off x="5188623" y="772085"/>
        <a:ext cx="1132719" cy="1132719"/>
      </dsp:txXfrm>
    </dsp:sp>
    <dsp:sp modelId="{4C30C1D4-A045-4450-84A6-83E7D81F368C}">
      <dsp:nvSpPr>
        <dsp:cNvPr id="0" name=""/>
        <dsp:cNvSpPr/>
      </dsp:nvSpPr>
      <dsp:spPr>
        <a:xfrm>
          <a:off x="5584305" y="2505681"/>
          <a:ext cx="1132719" cy="113271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EG" sz="1700" b="1" kern="1200" dirty="0" smtClean="0">
              <a:cs typeface="AL-Mateen" pitchFamily="2" charset="-78"/>
            </a:rPr>
            <a:t>شبكة الإنترنت</a:t>
          </a:r>
          <a:endParaRPr lang="ar-SA" sz="1700" b="1" kern="1200" dirty="0">
            <a:cs typeface="AL-Mateen" pitchFamily="2" charset="-78"/>
          </a:endParaRPr>
        </a:p>
      </dsp:txBody>
      <dsp:txXfrm>
        <a:off x="5584305" y="2505681"/>
        <a:ext cx="1132719" cy="1132719"/>
      </dsp:txXfrm>
    </dsp:sp>
    <dsp:sp modelId="{19B1FC07-8354-40E4-B24C-EF6A90E89816}">
      <dsp:nvSpPr>
        <dsp:cNvPr id="0" name=""/>
        <dsp:cNvSpPr/>
      </dsp:nvSpPr>
      <dsp:spPr>
        <a:xfrm>
          <a:off x="4475629" y="3895917"/>
          <a:ext cx="1132719" cy="113271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EG" sz="1700" b="1" kern="1200" dirty="0" smtClean="0">
              <a:cs typeface="AL-Mateen" pitchFamily="2" charset="-78"/>
            </a:rPr>
            <a:t>مؤتمرات الفيديو</a:t>
          </a:r>
          <a:endParaRPr lang="ar-SA" sz="1700" b="1" kern="1200" dirty="0">
            <a:cs typeface="AL-Mateen" pitchFamily="2" charset="-78"/>
          </a:endParaRPr>
        </a:p>
      </dsp:txBody>
      <dsp:txXfrm>
        <a:off x="4475629" y="3895917"/>
        <a:ext cx="1132719" cy="1132719"/>
      </dsp:txXfrm>
    </dsp:sp>
    <dsp:sp modelId="{A90F67F8-764F-4A4A-98ED-3C64503B43E6}">
      <dsp:nvSpPr>
        <dsp:cNvPr id="0" name=""/>
        <dsp:cNvSpPr/>
      </dsp:nvSpPr>
      <dsp:spPr>
        <a:xfrm>
          <a:off x="2697450" y="3895917"/>
          <a:ext cx="1132719" cy="1132719"/>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EG" sz="1700" b="1" kern="1200" dirty="0" smtClean="0">
              <a:cs typeface="AL-Mateen" pitchFamily="2" charset="-78"/>
            </a:rPr>
            <a:t>المؤتمرات الصوتية</a:t>
          </a:r>
          <a:endParaRPr lang="ar-SA" sz="1700" b="1" kern="1200" dirty="0">
            <a:cs typeface="AL-Mateen" pitchFamily="2" charset="-78"/>
          </a:endParaRPr>
        </a:p>
      </dsp:txBody>
      <dsp:txXfrm>
        <a:off x="2697450" y="3895917"/>
        <a:ext cx="1132719" cy="1132719"/>
      </dsp:txXfrm>
    </dsp:sp>
    <dsp:sp modelId="{5D6F4477-30F4-4AA1-8071-CE0EB638C6F3}">
      <dsp:nvSpPr>
        <dsp:cNvPr id="0" name=""/>
        <dsp:cNvSpPr/>
      </dsp:nvSpPr>
      <dsp:spPr>
        <a:xfrm>
          <a:off x="1588774" y="2505681"/>
          <a:ext cx="1132719" cy="113271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EG" sz="1700" b="1" kern="1200" dirty="0" smtClean="0">
              <a:cs typeface="AL-Mateen" pitchFamily="2" charset="-78"/>
            </a:rPr>
            <a:t>الفيديو المتفاعل</a:t>
          </a:r>
          <a:endParaRPr lang="ar-SA" sz="1700" b="1" kern="1200" dirty="0">
            <a:cs typeface="AL-Mateen" pitchFamily="2" charset="-78"/>
          </a:endParaRPr>
        </a:p>
      </dsp:txBody>
      <dsp:txXfrm>
        <a:off x="1588774" y="2505681"/>
        <a:ext cx="1132719" cy="1132719"/>
      </dsp:txXfrm>
    </dsp:sp>
    <dsp:sp modelId="{7B934518-D3CB-4D2B-97EA-6E815531E332}">
      <dsp:nvSpPr>
        <dsp:cNvPr id="0" name=""/>
        <dsp:cNvSpPr/>
      </dsp:nvSpPr>
      <dsp:spPr>
        <a:xfrm>
          <a:off x="1984456" y="772085"/>
          <a:ext cx="1132719" cy="113271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EG" sz="1700" b="1" kern="1200" dirty="0" smtClean="0">
              <a:cs typeface="AL-Mateen" pitchFamily="2" charset="-78"/>
            </a:rPr>
            <a:t>برامج القمر الصناعي</a:t>
          </a:r>
          <a:endParaRPr lang="ar-SA" sz="1700" b="1" kern="1200" dirty="0">
            <a:cs typeface="AL-Mateen" pitchFamily="2" charset="-78"/>
          </a:endParaRPr>
        </a:p>
      </dsp:txBody>
      <dsp:txXfrm>
        <a:off x="1984456" y="772085"/>
        <a:ext cx="1132719" cy="113271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DCC616C-A3CF-431D-BDED-EDCDCFC171FA}" type="datetimeFigureOut">
              <a:rPr lang="ar-SA" smtClean="0"/>
              <a:pPr/>
              <a:t>16/08/1441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7F3645C-F688-40EF-90E1-E023B92FFA59}" type="slidenum">
              <a:rPr lang="ar-SA" smtClean="0"/>
              <a:pPr/>
              <a:t>‹#›</a:t>
            </a:fld>
            <a:endParaRPr lang="ar-SA"/>
          </a:p>
        </p:txBody>
      </p:sp>
    </p:spTree>
    <p:extLst>
      <p:ext uri="{BB962C8B-B14F-4D97-AF65-F5344CB8AC3E}">
        <p14:creationId xmlns:p14="http://schemas.microsoft.com/office/powerpoint/2010/main" xmlns="" val="24053887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3</a:t>
            </a:fld>
            <a:endParaRPr lang="ar-SA">
              <a:solidFill>
                <a:prstClr val="black"/>
              </a:solidFill>
            </a:endParaRPr>
          </a:p>
        </p:txBody>
      </p:sp>
    </p:spTree>
    <p:extLst>
      <p:ext uri="{BB962C8B-B14F-4D97-AF65-F5344CB8AC3E}">
        <p14:creationId xmlns:p14="http://schemas.microsoft.com/office/powerpoint/2010/main" xmlns="" val="206714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pPr/>
              <a:t>15</a:t>
            </a:fld>
            <a:endParaRPr lang="ar-SA"/>
          </a:p>
        </p:txBody>
      </p:sp>
    </p:spTree>
    <p:extLst>
      <p:ext uri="{BB962C8B-B14F-4D97-AF65-F5344CB8AC3E}">
        <p14:creationId xmlns:p14="http://schemas.microsoft.com/office/powerpoint/2010/main" xmlns="" val="1738848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pPr/>
              <a:t>16</a:t>
            </a:fld>
            <a:endParaRPr lang="ar-SA"/>
          </a:p>
        </p:txBody>
      </p:sp>
    </p:spTree>
    <p:extLst>
      <p:ext uri="{BB962C8B-B14F-4D97-AF65-F5344CB8AC3E}">
        <p14:creationId xmlns:p14="http://schemas.microsoft.com/office/powerpoint/2010/main" xmlns="" val="1738848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4</a:t>
            </a:fld>
            <a:endParaRPr lang="ar-SA">
              <a:solidFill>
                <a:prstClr val="black"/>
              </a:solidFill>
            </a:endParaRPr>
          </a:p>
        </p:txBody>
      </p:sp>
    </p:spTree>
    <p:extLst>
      <p:ext uri="{BB962C8B-B14F-4D97-AF65-F5344CB8AC3E}">
        <p14:creationId xmlns:p14="http://schemas.microsoft.com/office/powerpoint/2010/main" xmlns="" val="206714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5</a:t>
            </a:fld>
            <a:endParaRPr lang="ar-SA">
              <a:solidFill>
                <a:prstClr val="black"/>
              </a:solidFill>
            </a:endParaRPr>
          </a:p>
        </p:txBody>
      </p:sp>
    </p:spTree>
    <p:extLst>
      <p:ext uri="{BB962C8B-B14F-4D97-AF65-F5344CB8AC3E}">
        <p14:creationId xmlns:p14="http://schemas.microsoft.com/office/powerpoint/2010/main" xmlns="" val="206714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solidFill>
                  <a:prstClr val="black"/>
                </a:solidFill>
              </a:rPr>
              <a:pPr/>
              <a:t>6</a:t>
            </a:fld>
            <a:endParaRPr lang="ar-SA">
              <a:solidFill>
                <a:prstClr val="black"/>
              </a:solidFill>
            </a:endParaRPr>
          </a:p>
        </p:txBody>
      </p:sp>
    </p:spTree>
    <p:extLst>
      <p:ext uri="{BB962C8B-B14F-4D97-AF65-F5344CB8AC3E}">
        <p14:creationId xmlns:p14="http://schemas.microsoft.com/office/powerpoint/2010/main" xmlns="" val="206714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pPr/>
              <a:t>10</a:t>
            </a:fld>
            <a:endParaRPr lang="ar-SA"/>
          </a:p>
        </p:txBody>
      </p:sp>
    </p:spTree>
    <p:extLst>
      <p:ext uri="{BB962C8B-B14F-4D97-AF65-F5344CB8AC3E}">
        <p14:creationId xmlns:p14="http://schemas.microsoft.com/office/powerpoint/2010/main" xmlns="" val="1549656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pPr/>
              <a:t>11</a:t>
            </a:fld>
            <a:endParaRPr lang="ar-SA"/>
          </a:p>
        </p:txBody>
      </p:sp>
    </p:spTree>
    <p:extLst>
      <p:ext uri="{BB962C8B-B14F-4D97-AF65-F5344CB8AC3E}">
        <p14:creationId xmlns:p14="http://schemas.microsoft.com/office/powerpoint/2010/main" xmlns="" val="154965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pPr/>
              <a:t>12</a:t>
            </a:fld>
            <a:endParaRPr lang="ar-SA"/>
          </a:p>
        </p:txBody>
      </p:sp>
    </p:spTree>
    <p:extLst>
      <p:ext uri="{BB962C8B-B14F-4D97-AF65-F5344CB8AC3E}">
        <p14:creationId xmlns:p14="http://schemas.microsoft.com/office/powerpoint/2010/main" xmlns="" val="1549656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pPr/>
              <a:t>13</a:t>
            </a:fld>
            <a:endParaRPr lang="ar-SA"/>
          </a:p>
        </p:txBody>
      </p:sp>
    </p:spTree>
    <p:extLst>
      <p:ext uri="{BB962C8B-B14F-4D97-AF65-F5344CB8AC3E}">
        <p14:creationId xmlns:p14="http://schemas.microsoft.com/office/powerpoint/2010/main" xmlns="" val="154965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57F3645C-F688-40EF-90E1-E023B92FFA59}" type="slidenum">
              <a:rPr lang="ar-SA" smtClean="0"/>
              <a:pPr/>
              <a:t>14</a:t>
            </a:fld>
            <a:endParaRPr lang="ar-SA"/>
          </a:p>
        </p:txBody>
      </p:sp>
    </p:spTree>
    <p:extLst>
      <p:ext uri="{BB962C8B-B14F-4D97-AF65-F5344CB8AC3E}">
        <p14:creationId xmlns:p14="http://schemas.microsoft.com/office/powerpoint/2010/main" xmlns="" val="1738848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pPr/>
              <a:t>4/9/2020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41965897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pPr/>
              <a:t>4/9/2020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282504399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pPr/>
              <a:t>4/9/2020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128283949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0305048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265323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6510192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8797240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5393890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650530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3285219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1906627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pPr/>
              <a:t>4/9/2020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140947351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6669813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791222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0889530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0787765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9536354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7853561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657223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7685107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9039906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661034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1B14276-3E52-418E-8EC2-64EAB8830537}" type="datetimeFigureOut">
              <a:rPr lang="en-US" smtClean="0"/>
              <a:pPr/>
              <a:t>4/9/2020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337924106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9203160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352373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9519898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376623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1B14276-3E52-418E-8EC2-64EAB8830537}" type="datetimeFigureOut">
              <a:rPr lang="en-US" smtClean="0"/>
              <a:pPr/>
              <a:t>4/9/2020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389666230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1B14276-3E52-418E-8EC2-64EAB8830537}" type="datetimeFigureOut">
              <a:rPr lang="en-US" smtClean="0"/>
              <a:pPr/>
              <a:t>4/9/2020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277889079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1B14276-3E52-418E-8EC2-64EAB8830537}" type="datetimeFigureOut">
              <a:rPr lang="en-US" smtClean="0"/>
              <a:pPr/>
              <a:t>4/9/2020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246379010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1B14276-3E52-418E-8EC2-64EAB8830537}" type="datetimeFigureOut">
              <a:rPr lang="en-US" smtClean="0"/>
              <a:pPr/>
              <a:t>4/9/2020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24705106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pPr/>
              <a:t>4/9/2020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31245727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B14276-3E52-418E-8EC2-64EAB8830537}" type="datetimeFigureOut">
              <a:rPr lang="en-US" smtClean="0"/>
              <a:pPr/>
              <a:t>4/9/2020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54745974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14276-3E52-418E-8EC2-64EAB8830537}" type="datetimeFigureOut">
              <a:rPr lang="en-US" smtClean="0"/>
              <a:pPr/>
              <a:t>4/9/2020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691F1-4509-40CC-A526-B7A082D586DB}" type="slidenum">
              <a:rPr lang="en-US" smtClean="0"/>
              <a:pPr/>
              <a:t>‹#›</a:t>
            </a:fld>
            <a:endParaRPr lang="en-US"/>
          </a:p>
        </p:txBody>
      </p:sp>
    </p:spTree>
    <p:extLst>
      <p:ext uri="{BB962C8B-B14F-4D97-AF65-F5344CB8AC3E}">
        <p14:creationId xmlns:p14="http://schemas.microsoft.com/office/powerpoint/2010/main" xmlns="" val="606483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392244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14276-3E52-418E-8EC2-64EAB8830537}" type="datetimeFigureOut">
              <a:rPr lang="en-US" smtClean="0">
                <a:solidFill>
                  <a:prstClr val="black">
                    <a:tint val="75000"/>
                  </a:prstClr>
                </a:solidFill>
              </a:rPr>
              <a:pPr/>
              <a:t>4/9/2020</a:t>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691F1-4509-40CC-A526-B7A082D586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1036700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gif"/><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219200" y="990600"/>
            <a:ext cx="6373431" cy="3611205"/>
          </a:xfrm>
          <a:prstGeom prst="ellipse">
            <a:avLst/>
          </a:prstGeom>
          <a:noFill/>
          <a:ln w="76200"/>
          <a:effectLst>
            <a:glow rad="63500">
              <a:schemeClr val="accent3">
                <a:satMod val="175000"/>
                <a:alpha val="40000"/>
              </a:scheme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مستطيل 6"/>
          <p:cNvSpPr/>
          <p:nvPr/>
        </p:nvSpPr>
        <p:spPr>
          <a:xfrm>
            <a:off x="381000" y="43727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1479274" y="2033712"/>
            <a:ext cx="5705061" cy="1631216"/>
          </a:xfrm>
          <a:prstGeom prst="rect">
            <a:avLst/>
          </a:prstGeom>
        </p:spPr>
        <p:txBody>
          <a:bodyPr wrap="square">
            <a:spAutoFit/>
          </a:bodyPr>
          <a:lstStyle/>
          <a:p>
            <a:pPr algn="ctr">
              <a:defRPr/>
            </a:pPr>
            <a:r>
              <a:rPr lang="ar-EG" sz="3600" b="1" dirty="0" smtClean="0">
                <a:ln w="1905">
                  <a:solidFill>
                    <a:srgbClr val="1F497D"/>
                  </a:solidFill>
                </a:ln>
                <a:solidFill>
                  <a:srgbClr val="FF0000"/>
                </a:solidFill>
                <a:effectLst>
                  <a:outerShdw blurRad="50800" dist="38100" dir="2700000" algn="tl" rotWithShape="0">
                    <a:prstClr val="black">
                      <a:alpha val="40000"/>
                    </a:prstClr>
                  </a:outerShdw>
                  <a:reflection blurRad="6350" stA="55000" endA="300" endPos="45500" dir="5400000" sy="-100000" algn="bl" rotWithShape="0"/>
                </a:effectLst>
                <a:latin typeface="AGA Arabesque" pitchFamily="2" charset="2"/>
                <a:cs typeface="PT Bold Heading" pitchFamily="2" charset="-78"/>
              </a:rPr>
              <a:t>الفصل الثالث</a:t>
            </a:r>
          </a:p>
          <a:p>
            <a:pPr algn="ctr">
              <a:defRPr/>
            </a:pPr>
            <a:r>
              <a:rPr lang="ar-EG" sz="3600" b="1" dirty="0" smtClean="0">
                <a:ln w="1905">
                  <a:solidFill>
                    <a:srgbClr val="1F497D"/>
                  </a:solidFill>
                </a:ln>
                <a:solidFill>
                  <a:srgbClr val="002060"/>
                </a:solidFill>
                <a:effectLst>
                  <a:outerShdw blurRad="50800" dist="38100" dir="2700000" algn="tl" rotWithShape="0">
                    <a:prstClr val="black">
                      <a:alpha val="40000"/>
                    </a:prstClr>
                  </a:outerShdw>
                  <a:reflection blurRad="6350" stA="55000" endA="300" endPos="45500" dir="5400000" sy="-100000" algn="bl" rotWithShape="0"/>
                </a:effectLst>
                <a:latin typeface="AGA Arabesque" pitchFamily="2" charset="2"/>
                <a:cs typeface="PT Bold Heading" pitchFamily="2" charset="-78"/>
              </a:rPr>
              <a:t> التعليم الإلكتروني</a:t>
            </a:r>
          </a:p>
          <a:p>
            <a:pPr algn="ctr">
              <a:defRPr/>
            </a:pPr>
            <a:r>
              <a:rPr lang="ar-EG" sz="2800" b="1" dirty="0" smtClean="0">
                <a:ln w="1905">
                  <a:solidFill>
                    <a:srgbClr val="1F497D"/>
                  </a:solidFill>
                </a:ln>
                <a:solidFill>
                  <a:srgbClr val="FF0000"/>
                </a:solidFill>
                <a:cs typeface="PT Bold Heading" pitchFamily="2" charset="-78"/>
              </a:rPr>
              <a:t>الفرقة الثالثة: شعبة علم النفس</a:t>
            </a:r>
            <a:endParaRPr lang="en-US" sz="2800" b="1" dirty="0">
              <a:ln w="1905">
                <a:solidFill>
                  <a:srgbClr val="1F497D"/>
                </a:solidFill>
              </a:ln>
              <a:solidFill>
                <a:srgbClr val="FF0000"/>
              </a:solidFill>
              <a:cs typeface="PT Bold Heading" pitchFamily="2" charset="-78"/>
            </a:endParaRPr>
          </a:p>
        </p:txBody>
      </p:sp>
      <p:sp>
        <p:nvSpPr>
          <p:cNvPr id="9" name="Rectangle 8"/>
          <p:cNvSpPr/>
          <p:nvPr/>
        </p:nvSpPr>
        <p:spPr>
          <a:xfrm>
            <a:off x="381000" y="0"/>
            <a:ext cx="2404826" cy="400110"/>
          </a:xfrm>
          <a:prstGeom prst="rect">
            <a:avLst/>
          </a:prstGeom>
        </p:spPr>
        <p:txBody>
          <a:bodyPr wrap="none">
            <a:spAutoFit/>
          </a:bodyPr>
          <a:lstStyle/>
          <a:p>
            <a:r>
              <a:rPr lang="ar-SA" sz="2000" dirty="0">
                <a:solidFill>
                  <a:srgbClr val="EEECE1">
                    <a:lumMod val="10000"/>
                  </a:srgbClr>
                </a:solidFill>
                <a:effectLst>
                  <a:glow rad="101600">
                    <a:srgbClr val="C0504D">
                      <a:satMod val="175000"/>
                      <a:alpha val="40000"/>
                    </a:srgbClr>
                  </a:glow>
                  <a:reflection blurRad="6350" stA="50000" endA="300" endPos="50000" dist="29997" dir="5400000" sy="-100000" algn="bl" rotWithShape="0"/>
                </a:effectLst>
                <a:cs typeface="Bassam Ostorah" pitchFamily="2" charset="-78"/>
              </a:rPr>
              <a:t>بسم الله الرحمن الرحيم</a:t>
            </a:r>
            <a:endParaRPr lang="en-US" sz="2000" dirty="0">
              <a:solidFill>
                <a:srgbClr val="EEECE1">
                  <a:lumMod val="10000"/>
                </a:srgbClr>
              </a:solidFill>
              <a:effectLst>
                <a:glow rad="101600">
                  <a:srgbClr val="C0504D">
                    <a:satMod val="175000"/>
                    <a:alpha val="40000"/>
                  </a:srgbClr>
                </a:glow>
                <a:reflection blurRad="6350" stA="50000" endA="300" endPos="50000" dist="29997" dir="5400000" sy="-100000" algn="bl" rotWithShape="0"/>
              </a:effectLst>
              <a:cs typeface="Bassam Ostorah" pitchFamily="2" charset="-78"/>
            </a:endParaRPr>
          </a:p>
        </p:txBody>
      </p:sp>
      <p:sp>
        <p:nvSpPr>
          <p:cNvPr id="16" name="مستطيل مستدير الزوايا 11"/>
          <p:cNvSpPr/>
          <p:nvPr/>
        </p:nvSpPr>
        <p:spPr>
          <a:xfrm>
            <a:off x="1066800" y="4876800"/>
            <a:ext cx="7086600" cy="1371600"/>
          </a:xfrm>
          <a:prstGeom prst="roundRect">
            <a:avLst/>
          </a:prstGeom>
          <a:ln/>
          <a:effectLst>
            <a:outerShdw blurRad="40000" dist="20000" dir="5400000" rotWithShape="0">
              <a:srgbClr val="000000">
                <a:alpha val="38000"/>
              </a:srgbClr>
            </a:outerShdw>
            <a:reflection blurRad="6350" stA="52000" endA="300" endPos="35000" dir="5400000" sy="-100000" algn="bl" rotWithShape="0"/>
          </a:effectLst>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EG" sz="2800" b="1" dirty="0" smtClean="0">
                <a:solidFill>
                  <a:srgbClr val="006600"/>
                </a:solidFill>
                <a:cs typeface="AL-Mateen" pitchFamily="2" charset="-78"/>
              </a:rPr>
              <a:t>إعداد</a:t>
            </a:r>
            <a:endParaRPr lang="ar-BH" sz="2400" b="1" dirty="0" smtClean="0">
              <a:solidFill>
                <a:srgbClr val="006600"/>
              </a:solidFill>
              <a:cs typeface="AL-Mateen" pitchFamily="2" charset="-78"/>
            </a:endParaRPr>
          </a:p>
          <a:p>
            <a:pPr algn="ctr" rtl="1"/>
            <a:r>
              <a:rPr lang="ar-BH" sz="3200" b="1" dirty="0" smtClean="0">
                <a:solidFill>
                  <a:srgbClr val="C00000"/>
                </a:solidFill>
                <a:cs typeface="AAA   مُضر" pitchFamily="2" charset="-78"/>
              </a:rPr>
              <a:t>أ.د</a:t>
            </a:r>
            <a:r>
              <a:rPr lang="ar-EG" sz="3200" b="1" dirty="0" smtClean="0">
                <a:solidFill>
                  <a:srgbClr val="C00000"/>
                </a:solidFill>
                <a:cs typeface="AAA   مُضر" pitchFamily="2" charset="-78"/>
              </a:rPr>
              <a:t>.</a:t>
            </a:r>
            <a:r>
              <a:rPr lang="ar-EG" sz="2000" b="1" dirty="0" smtClean="0">
                <a:solidFill>
                  <a:srgbClr val="C00000"/>
                </a:solidFill>
                <a:cs typeface="AAA   مُضر" pitchFamily="2" charset="-78"/>
              </a:rPr>
              <a:t>م</a:t>
            </a:r>
            <a:r>
              <a:rPr lang="ar-BH" sz="3200" b="1" dirty="0" smtClean="0">
                <a:solidFill>
                  <a:srgbClr val="C00000"/>
                </a:solidFill>
                <a:cs typeface="AAA   مُضر" pitchFamily="2" charset="-78"/>
              </a:rPr>
              <a:t>/ عبدالرسول عبداللاه</a:t>
            </a:r>
            <a:endParaRPr lang="ar-EG" sz="3200" b="1" dirty="0" smtClean="0">
              <a:solidFill>
                <a:srgbClr val="C00000"/>
              </a:solidFill>
              <a:cs typeface="AAA   مُضر" pitchFamily="2" charset="-78"/>
            </a:endParaRPr>
          </a:p>
          <a:p>
            <a:pPr algn="ctr" rtl="1"/>
            <a:r>
              <a:rPr lang="ar-BH" sz="2400" b="1" dirty="0" smtClean="0">
                <a:solidFill>
                  <a:srgbClr val="002060"/>
                </a:solidFill>
                <a:cs typeface="AL-Mateen" pitchFamily="2" charset="-78"/>
              </a:rPr>
              <a:t>أستاذ مساعد بقسم علم النفس التربوي بكلية التربية – جامعة سوهاج</a:t>
            </a:r>
            <a:endParaRPr lang="ar-EG" sz="2400" b="1" dirty="0">
              <a:solidFill>
                <a:srgbClr val="002060"/>
              </a:solidFill>
              <a:cs typeface="AL-Mateen" pitchFamily="2" charset="-78"/>
            </a:endParaRPr>
          </a:p>
        </p:txBody>
      </p:sp>
      <p:sp>
        <p:nvSpPr>
          <p:cNvPr id="11" name="مربع نص 19"/>
          <p:cNvSpPr txBox="1"/>
          <p:nvPr/>
        </p:nvSpPr>
        <p:spPr>
          <a:xfrm>
            <a:off x="3048000" y="41438"/>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pic>
        <p:nvPicPr>
          <p:cNvPr id="1026" name="Picture 2" descr="C:\Users\Abdelrasoul\Pictures\Saved Pictures\التعلم الإلكتروني.jpg"/>
          <p:cNvPicPr>
            <a:picLocks noChangeAspect="1" noChangeArrowheads="1"/>
          </p:cNvPicPr>
          <p:nvPr/>
        </p:nvPicPr>
        <p:blipFill>
          <a:blip r:embed="rId2" cstate="print"/>
          <a:srcRect/>
          <a:stretch>
            <a:fillRect/>
          </a:stretch>
        </p:blipFill>
        <p:spPr bwMode="auto">
          <a:xfrm>
            <a:off x="2667000" y="685800"/>
            <a:ext cx="3581400" cy="1371600"/>
          </a:xfrm>
          <a:prstGeom prst="rect">
            <a:avLst/>
          </a:prstGeom>
          <a:noFill/>
        </p:spPr>
      </p:pic>
      <p:pic>
        <p:nvPicPr>
          <p:cNvPr id="1028" name="Picture 4" descr="C:\Users\Abdelrasoul\Pictures\Saved Pictures\التعليم عن بعد.jpg"/>
          <p:cNvPicPr>
            <a:picLocks noChangeAspect="1" noChangeArrowheads="1"/>
          </p:cNvPicPr>
          <p:nvPr/>
        </p:nvPicPr>
        <p:blipFill>
          <a:blip r:embed="rId3" cstate="print"/>
          <a:srcRect/>
          <a:stretch>
            <a:fillRect/>
          </a:stretch>
        </p:blipFill>
        <p:spPr bwMode="auto">
          <a:xfrm>
            <a:off x="228600" y="1219200"/>
            <a:ext cx="2286000" cy="1981200"/>
          </a:xfrm>
          <a:prstGeom prst="rect">
            <a:avLst/>
          </a:prstGeom>
          <a:noFill/>
        </p:spPr>
      </p:pic>
      <p:pic>
        <p:nvPicPr>
          <p:cNvPr id="1029" name="Picture 5" descr="C:\Users\Abdelrasoul\Pictures\Saved Pictures\2300.jpg_wh860.jpg"/>
          <p:cNvPicPr>
            <a:picLocks noChangeAspect="1" noChangeArrowheads="1"/>
          </p:cNvPicPr>
          <p:nvPr/>
        </p:nvPicPr>
        <p:blipFill>
          <a:blip r:embed="rId4" cstate="print"/>
          <a:srcRect/>
          <a:stretch>
            <a:fillRect/>
          </a:stretch>
        </p:blipFill>
        <p:spPr bwMode="auto">
          <a:xfrm>
            <a:off x="6324600" y="1219200"/>
            <a:ext cx="2362200" cy="1981200"/>
          </a:xfrm>
          <a:prstGeom prst="rect">
            <a:avLst/>
          </a:prstGeom>
          <a:noFill/>
        </p:spPr>
      </p:pic>
    </p:spTree>
    <p:extLst>
      <p:ext uri="{BB962C8B-B14F-4D97-AF65-F5344CB8AC3E}">
        <p14:creationId xmlns:p14="http://schemas.microsoft.com/office/powerpoint/2010/main" xmlns="" val="304105222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9" name="مستطيل مستدير الزوايا 23"/>
          <p:cNvSpPr/>
          <p:nvPr/>
        </p:nvSpPr>
        <p:spPr>
          <a:xfrm>
            <a:off x="533400" y="1370810"/>
            <a:ext cx="8153400" cy="762790"/>
          </a:xfrm>
          <a:prstGeom prst="roundRect">
            <a:avLst/>
          </a:prstGeom>
          <a:solidFill>
            <a:srgbClr val="7DDDFF"/>
          </a:solidFill>
          <a:ln/>
        </p:spPr>
        <p:style>
          <a:lnRef idx="3">
            <a:schemeClr val="lt1"/>
          </a:lnRef>
          <a:fillRef idx="1">
            <a:schemeClr val="accent1"/>
          </a:fillRef>
          <a:effectRef idx="1">
            <a:schemeClr val="accent1"/>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400" b="1" dirty="0" smtClean="0">
                <a:solidFill>
                  <a:srgbClr val="CC0099"/>
                </a:solidFill>
                <a:cs typeface="+mj-cs"/>
              </a:rPr>
              <a:t>1</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الطلاب محتاجون إلى الاهتمام، مما يستدعي أن يكون هناك طريقة مميزة لعرض المناهج، ويتم هذا عبر الشبكة</a:t>
            </a:r>
            <a:r>
              <a:rPr lang="en-US" sz="2800" b="1" dirty="0" smtClean="0">
                <a:solidFill>
                  <a:srgbClr val="CC0099"/>
                </a:solidFill>
                <a:cs typeface="AL-Mateen" pitchFamily="2" charset="-78"/>
              </a:rPr>
              <a:t>. </a:t>
            </a:r>
            <a:endParaRPr lang="en-US" sz="2800" b="1" dirty="0">
              <a:solidFill>
                <a:srgbClr val="CC0099"/>
              </a:solidFill>
              <a:cs typeface="AL-Mateen" pitchFamily="2" charset="-78"/>
            </a:endParaRPr>
          </a:p>
        </p:txBody>
      </p:sp>
      <p:sp>
        <p:nvSpPr>
          <p:cNvPr id="11" name="مستطيل مستدير الزوايا 23"/>
          <p:cNvSpPr/>
          <p:nvPr/>
        </p:nvSpPr>
        <p:spPr>
          <a:xfrm>
            <a:off x="609600" y="2403594"/>
            <a:ext cx="8153400" cy="720606"/>
          </a:xfrm>
          <a:prstGeom prst="roundRect">
            <a:avLst/>
          </a:prstGeom>
          <a:solidFill>
            <a:srgbClr val="7DDDFF"/>
          </a:solidFill>
          <a:ln/>
        </p:spPr>
        <p:style>
          <a:lnRef idx="3">
            <a:schemeClr val="lt1"/>
          </a:lnRef>
          <a:fillRef idx="1">
            <a:schemeClr val="accent2"/>
          </a:fillRef>
          <a:effectRef idx="1">
            <a:schemeClr val="accent2"/>
          </a:effectRef>
          <a:fontRef idx="minor">
            <a:schemeClr val="lt1"/>
          </a:fontRef>
        </p:style>
        <p:txBody>
          <a:bodyPr rtlCol="0" anchor="ctr"/>
          <a:lstStyle/>
          <a:p>
            <a:pPr algn="just" rtl="1"/>
            <a:r>
              <a:rPr lang="ar-EG" sz="2800" b="1" dirty="0" smtClean="0">
                <a:solidFill>
                  <a:srgbClr val="CC0099"/>
                </a:solidFill>
                <a:cs typeface="AL-Mateen" pitchFamily="2" charset="-78"/>
              </a:rPr>
              <a:t>(</a:t>
            </a:r>
            <a:r>
              <a:rPr lang="ar-EG" sz="2800" b="1" dirty="0" smtClean="0">
                <a:solidFill>
                  <a:srgbClr val="CC0099"/>
                </a:solidFill>
                <a:cs typeface="+mj-cs"/>
              </a:rPr>
              <a:t>2</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الاتصال الحقيقي: إمكانية الاتصال والوصول إلى المناهج في أي وقت</a:t>
            </a:r>
            <a:r>
              <a:rPr lang="en-US" sz="2800" b="1" dirty="0" smtClean="0">
                <a:solidFill>
                  <a:srgbClr val="CC0099"/>
                </a:solidFill>
                <a:cs typeface="AL-Mateen" pitchFamily="2" charset="-78"/>
              </a:rPr>
              <a:t>.</a:t>
            </a:r>
          </a:p>
        </p:txBody>
      </p:sp>
      <p:sp>
        <p:nvSpPr>
          <p:cNvPr id="12" name="مستطيل مستدير الزوايا 23"/>
          <p:cNvSpPr/>
          <p:nvPr/>
        </p:nvSpPr>
        <p:spPr>
          <a:xfrm>
            <a:off x="586409" y="3372543"/>
            <a:ext cx="8252791" cy="818457"/>
          </a:xfrm>
          <a:prstGeom prst="roundRect">
            <a:avLst/>
          </a:prstGeom>
          <a:solidFill>
            <a:srgbClr val="7DDDFF"/>
          </a:solidFill>
          <a:ln/>
        </p:spPr>
        <p:style>
          <a:lnRef idx="3">
            <a:schemeClr val="lt1"/>
          </a:lnRef>
          <a:fillRef idx="1">
            <a:schemeClr val="dk1"/>
          </a:fillRef>
          <a:effectRef idx="1">
            <a:schemeClr val="dk1"/>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3</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نمو الطلب على المعرفة: فالمعرفة هي قاعدة الاستثمار في الانسان وتنمية مهاراته مما يعود بأفضل النتائج</a:t>
            </a:r>
            <a:r>
              <a:rPr lang="en-US" sz="2800" b="1" dirty="0" smtClean="0">
                <a:solidFill>
                  <a:srgbClr val="CC0099"/>
                </a:solidFill>
                <a:cs typeface="AL-Mateen" pitchFamily="2" charset="-78"/>
              </a:rPr>
              <a:t>.</a:t>
            </a:r>
            <a:endParaRPr lang="en-US" sz="2800" b="1" dirty="0">
              <a:solidFill>
                <a:srgbClr val="CC0099"/>
              </a:solidFill>
              <a:cs typeface="AL-Mateen" pitchFamily="2" charset="-78"/>
            </a:endParaRPr>
          </a:p>
        </p:txBody>
      </p:sp>
      <p:sp>
        <p:nvSpPr>
          <p:cNvPr id="13" name="مستطيل مستدير الزوايا 23"/>
          <p:cNvSpPr/>
          <p:nvPr/>
        </p:nvSpPr>
        <p:spPr>
          <a:xfrm>
            <a:off x="531594" y="4488247"/>
            <a:ext cx="8383806" cy="769553"/>
          </a:xfrm>
          <a:prstGeom prst="roundRect">
            <a:avLst/>
          </a:prstGeom>
          <a:solidFill>
            <a:srgbClr val="7DDDFF"/>
          </a:solidFill>
          <a:ln/>
        </p:spPr>
        <p:style>
          <a:lnRef idx="3">
            <a:schemeClr val="lt1"/>
          </a:lnRef>
          <a:fillRef idx="1">
            <a:schemeClr val="accent4"/>
          </a:fillRef>
          <a:effectRef idx="1">
            <a:schemeClr val="accent4"/>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4</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استخدام العديد من مساعدات التعليم والوسائل التعليمية والتي قد لا تتوفر لدى العديد من المتعلمين من الوسائل السمعية والبصرية.</a:t>
            </a:r>
            <a:endParaRPr lang="en-US" sz="2800" b="1" dirty="0">
              <a:solidFill>
                <a:srgbClr val="CC0099"/>
              </a:solidFill>
              <a:cs typeface="AL-Mateen" pitchFamily="2" charset="-78"/>
            </a:endParaRPr>
          </a:p>
        </p:txBody>
      </p:sp>
      <p:sp>
        <p:nvSpPr>
          <p:cNvPr id="14" name="مستطيل مستدير الزوايا 23"/>
          <p:cNvSpPr/>
          <p:nvPr/>
        </p:nvSpPr>
        <p:spPr>
          <a:xfrm>
            <a:off x="531594" y="5562600"/>
            <a:ext cx="8383806" cy="751167"/>
          </a:xfrm>
          <a:prstGeom prst="roundRect">
            <a:avLst/>
          </a:prstGeom>
          <a:solidFill>
            <a:srgbClr val="7DDDFF"/>
          </a:solidFill>
          <a:ln/>
        </p:spPr>
        <p:style>
          <a:lnRef idx="3">
            <a:schemeClr val="lt1"/>
          </a:lnRef>
          <a:fillRef idx="1">
            <a:schemeClr val="accent5"/>
          </a:fillRef>
          <a:effectRef idx="1">
            <a:schemeClr val="accent5"/>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5</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التقييم الفوري والسريع والتعرف على النتائج وتصحيح الأخطا</a:t>
            </a:r>
            <a:r>
              <a:rPr lang="ar-EG" sz="2800" b="1" dirty="0" smtClean="0">
                <a:solidFill>
                  <a:srgbClr val="CC0099"/>
                </a:solidFill>
                <a:cs typeface="AL-Mateen" pitchFamily="2" charset="-78"/>
              </a:rPr>
              <a:t>ء.</a:t>
            </a:r>
            <a:endParaRPr lang="en-US" sz="2800" b="1" dirty="0">
              <a:solidFill>
                <a:srgbClr val="CC0099"/>
              </a:solidFill>
              <a:cs typeface="AL-Mateen" pitchFamily="2" charset="-78"/>
            </a:endParaRPr>
          </a:p>
        </p:txBody>
      </p:sp>
      <p:sp>
        <p:nvSpPr>
          <p:cNvPr id="4" name="Down Arrow 3"/>
          <p:cNvSpPr/>
          <p:nvPr/>
        </p:nvSpPr>
        <p:spPr>
          <a:xfrm>
            <a:off x="4381500" y="21760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381500" y="31666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Down Arrow 16"/>
          <p:cNvSpPr/>
          <p:nvPr/>
        </p:nvSpPr>
        <p:spPr>
          <a:xfrm>
            <a:off x="4391891" y="42334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a:off x="4391891" y="53002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itle 1"/>
          <p:cNvSpPr txBox="1">
            <a:spLocks/>
          </p:cNvSpPr>
          <p:nvPr/>
        </p:nvSpPr>
        <p:spPr>
          <a:xfrm>
            <a:off x="639086" y="681166"/>
            <a:ext cx="8183880" cy="576064"/>
          </a:xfrm>
          <a:prstGeom prst="rect">
            <a:avLst/>
          </a:prstGeom>
        </p:spPr>
        <p:txBody>
          <a:bodyPr vert="horz" anchor="b">
            <a:normAutofit/>
          </a:bodyPr>
          <a:lst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marL="0" marR="0" lvl="0" indent="0" algn="r" defTabSz="914400" rtl="1" eaLnBrk="1" fontAlgn="auto" latinLnBrk="0" hangingPunct="1">
              <a:lnSpc>
                <a:spcPct val="100000"/>
              </a:lnSpc>
              <a:spcBef>
                <a:spcPct val="0"/>
              </a:spcBef>
              <a:spcAft>
                <a:spcPts val="0"/>
              </a:spcAft>
              <a:buClrTx/>
              <a:buSzTx/>
              <a:buFontTx/>
              <a:buNone/>
              <a:tabLst/>
              <a:defRPr/>
            </a:pPr>
            <a:r>
              <a:rPr lang="ar-EG" sz="2400" noProof="0" dirty="0" smtClean="0">
                <a:solidFill>
                  <a:srgbClr val="002060"/>
                </a:solidFill>
                <a:effectLst/>
                <a:latin typeface="Simplified Arabic" pitchFamily="18" charset="-78"/>
                <a:cs typeface="AL-Mateen" pitchFamily="2" charset="-78"/>
              </a:rPr>
              <a:t>السؤال الثالث: </a:t>
            </a:r>
            <a:r>
              <a:rPr lang="ar-EG" sz="2400" noProof="0" dirty="0" smtClean="0">
                <a:solidFill>
                  <a:srgbClr val="0000FF"/>
                </a:solidFill>
                <a:effectLst/>
                <a:latin typeface="Simplified Arabic" pitchFamily="18" charset="-78"/>
                <a:cs typeface="AL-Mateen" pitchFamily="2" charset="-78"/>
              </a:rPr>
              <a:t>ما مبررات استخدام التعليم الإلكتروني</a:t>
            </a:r>
            <a:endParaRPr kumimoji="0" lang="ar-SA" sz="2400" b="1" i="0" u="none" strike="noStrike" kern="1200" cap="none" spc="0" normalizeH="0" baseline="0" noProof="0" dirty="0">
              <a:ln>
                <a:noFill/>
              </a:ln>
              <a:solidFill>
                <a:srgbClr val="0000FF"/>
              </a:solidFill>
              <a:effectLst>
                <a:outerShdw blurRad="53975" dist="22860" dir="5400000" algn="tl" rotWithShape="0">
                  <a:srgbClr val="000000">
                    <a:alpha val="55000"/>
                  </a:srgbClr>
                </a:outerShdw>
              </a:effectLst>
              <a:uLnTx/>
              <a:uFillTx/>
              <a:latin typeface="Verdana"/>
              <a:cs typeface="AL-Mateen" pitchFamily="2" charset="-78"/>
            </a:endParaRPr>
          </a:p>
        </p:txBody>
      </p:sp>
      <p:sp>
        <p:nvSpPr>
          <p:cNvPr id="22"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175653144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4"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9" name="مستطيل مستدير الزوايا 23"/>
          <p:cNvSpPr/>
          <p:nvPr/>
        </p:nvSpPr>
        <p:spPr>
          <a:xfrm>
            <a:off x="381000" y="1370810"/>
            <a:ext cx="8153400" cy="686590"/>
          </a:xfrm>
          <a:prstGeom prst="roundRect">
            <a:avLst/>
          </a:prstGeom>
          <a:solidFill>
            <a:srgbClr val="7DDDFF"/>
          </a:solidFill>
          <a:ln/>
        </p:spPr>
        <p:style>
          <a:lnRef idx="3">
            <a:schemeClr val="lt1"/>
          </a:lnRef>
          <a:fillRef idx="1">
            <a:schemeClr val="accent1"/>
          </a:fillRef>
          <a:effectRef idx="1">
            <a:schemeClr val="accent1"/>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6</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مراعاة الفروق الفردية لكل متعلم نتيجة لتحقيق الذاتية في الاستخدام</a:t>
            </a:r>
            <a:r>
              <a:rPr lang="en-US" sz="2800" b="1" dirty="0" smtClean="0">
                <a:solidFill>
                  <a:srgbClr val="CC0099"/>
                </a:solidFill>
                <a:cs typeface="AL-Mateen" pitchFamily="2" charset="-78"/>
              </a:rPr>
              <a:t>. </a:t>
            </a:r>
            <a:endParaRPr lang="en-US" sz="2800" b="1" dirty="0">
              <a:solidFill>
                <a:srgbClr val="CC0099"/>
              </a:solidFill>
              <a:cs typeface="AL-Mateen" pitchFamily="2" charset="-78"/>
            </a:endParaRPr>
          </a:p>
        </p:txBody>
      </p:sp>
      <p:sp>
        <p:nvSpPr>
          <p:cNvPr id="11" name="مستطيل مستدير الزوايا 23"/>
          <p:cNvSpPr/>
          <p:nvPr/>
        </p:nvSpPr>
        <p:spPr>
          <a:xfrm>
            <a:off x="381000" y="2286001"/>
            <a:ext cx="8153400" cy="685800"/>
          </a:xfrm>
          <a:prstGeom prst="roundRect">
            <a:avLst/>
          </a:prstGeom>
          <a:solidFill>
            <a:srgbClr val="7DDDFF"/>
          </a:solidFill>
          <a:ln/>
        </p:spPr>
        <p:style>
          <a:lnRef idx="3">
            <a:schemeClr val="lt1"/>
          </a:lnRef>
          <a:fillRef idx="1">
            <a:schemeClr val="accent2"/>
          </a:fillRef>
          <a:effectRef idx="1">
            <a:schemeClr val="accent2"/>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7</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تعدد </a:t>
            </a:r>
            <a:r>
              <a:rPr lang="ar-SA" sz="2800" b="1" dirty="0" smtClean="0">
                <a:solidFill>
                  <a:srgbClr val="CC0099"/>
                </a:solidFill>
                <a:cs typeface="AL-Mateen" pitchFamily="2" charset="-78"/>
              </a:rPr>
              <a:t>مصادر المعرفة نتيجة الاتصال بالمواقع المختلفة على الانترنت.</a:t>
            </a:r>
            <a:endParaRPr lang="en-US" sz="2800" b="1" dirty="0" smtClean="0">
              <a:solidFill>
                <a:srgbClr val="CC0099"/>
              </a:solidFill>
              <a:cs typeface="AL-Mateen" pitchFamily="2" charset="-78"/>
            </a:endParaRPr>
          </a:p>
        </p:txBody>
      </p:sp>
      <p:sp>
        <p:nvSpPr>
          <p:cNvPr id="12" name="مستطيل مستدير الزوايا 23"/>
          <p:cNvSpPr/>
          <p:nvPr/>
        </p:nvSpPr>
        <p:spPr>
          <a:xfrm>
            <a:off x="357809" y="3296343"/>
            <a:ext cx="8252791" cy="894657"/>
          </a:xfrm>
          <a:prstGeom prst="roundRect">
            <a:avLst/>
          </a:prstGeom>
          <a:solidFill>
            <a:srgbClr val="7DDDFF"/>
          </a:solidFill>
          <a:ln/>
        </p:spPr>
        <p:style>
          <a:lnRef idx="3">
            <a:schemeClr val="lt1"/>
          </a:lnRef>
          <a:fillRef idx="1">
            <a:schemeClr val="dk1"/>
          </a:fillRef>
          <a:effectRef idx="1">
            <a:schemeClr val="dk1"/>
          </a:effectRef>
          <a:fontRef idx="minor">
            <a:schemeClr val="lt1"/>
          </a:fontRef>
        </p:style>
        <p:txBody>
          <a:bodyPr rtlCol="0" anchor="ctr"/>
          <a:lstStyle/>
          <a:p>
            <a:pPr algn="just" rtl="1"/>
            <a:r>
              <a:rPr lang="ar-EG" sz="2800" b="1" dirty="0" smtClean="0">
                <a:solidFill>
                  <a:srgbClr val="CC0099"/>
                </a:solidFill>
                <a:cs typeface="AL-Mateen" pitchFamily="2" charset="-78"/>
              </a:rPr>
              <a:t>(</a:t>
            </a:r>
            <a:r>
              <a:rPr lang="ar-EG" sz="2800" b="1" dirty="0" smtClean="0">
                <a:solidFill>
                  <a:srgbClr val="CC0099"/>
                </a:solidFill>
                <a:cs typeface="+mj-cs"/>
              </a:rPr>
              <a:t>8</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نشر الاتصال التفاعلي بين الطلاب بعضهم ببعض، مما يحقق التوافق بين فئات المختلفة ذات المستويات المتساوية أو المتوافقة</a:t>
            </a:r>
            <a:r>
              <a:rPr lang="en-US" sz="2800" b="1" dirty="0" smtClean="0">
                <a:solidFill>
                  <a:srgbClr val="CC0099"/>
                </a:solidFill>
                <a:cs typeface="AL-Mateen" pitchFamily="2" charset="-78"/>
              </a:rPr>
              <a:t>.</a:t>
            </a:r>
          </a:p>
        </p:txBody>
      </p:sp>
      <p:sp>
        <p:nvSpPr>
          <p:cNvPr id="13" name="مستطيل مستدير الزوايا 23"/>
          <p:cNvSpPr/>
          <p:nvPr/>
        </p:nvSpPr>
        <p:spPr>
          <a:xfrm>
            <a:off x="304800" y="4488247"/>
            <a:ext cx="8383806" cy="769553"/>
          </a:xfrm>
          <a:prstGeom prst="roundRect">
            <a:avLst/>
          </a:prstGeom>
          <a:solidFill>
            <a:srgbClr val="7DDDFF"/>
          </a:solidFill>
          <a:ln/>
        </p:spPr>
        <p:style>
          <a:lnRef idx="3">
            <a:schemeClr val="lt1"/>
          </a:lnRef>
          <a:fillRef idx="1">
            <a:schemeClr val="accent4"/>
          </a:fillRef>
          <a:effectRef idx="1">
            <a:schemeClr val="accent4"/>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9</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الطالب </a:t>
            </a:r>
            <a:r>
              <a:rPr lang="ar-SA" sz="2800" b="1" dirty="0" smtClean="0">
                <a:solidFill>
                  <a:srgbClr val="CC0099"/>
                </a:solidFill>
                <a:cs typeface="AL-Mateen" pitchFamily="2" charset="-78"/>
              </a:rPr>
              <a:t>يتعلم ويخطيء </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في حريه (الخصوصية الذاتية) </a:t>
            </a:r>
            <a:r>
              <a:rPr lang="ar-EG" sz="2800" b="1" dirty="0" smtClean="0">
                <a:solidFill>
                  <a:srgbClr val="CC0099"/>
                </a:solidFill>
                <a:cs typeface="AL-Mateen" pitchFamily="2" charset="-78"/>
              </a:rPr>
              <a:t>،</a:t>
            </a:r>
            <a:r>
              <a:rPr lang="ar-SA" sz="2800" b="1" dirty="0" smtClean="0">
                <a:solidFill>
                  <a:srgbClr val="CC0099"/>
                </a:solidFill>
                <a:cs typeface="AL-Mateen" pitchFamily="2" charset="-78"/>
              </a:rPr>
              <a:t> ويمكن تخطي بعض المراحل التي يراها سهلة</a:t>
            </a:r>
            <a:r>
              <a:rPr lang="ar-EG" sz="2800" b="1" dirty="0" smtClean="0">
                <a:solidFill>
                  <a:srgbClr val="CC0099"/>
                </a:solidFill>
                <a:cs typeface="AL-Mateen" pitchFamily="2" charset="-78"/>
              </a:rPr>
              <a:t>.</a:t>
            </a:r>
            <a:endParaRPr lang="en-US" sz="2800" b="1" dirty="0" smtClean="0">
              <a:solidFill>
                <a:srgbClr val="CC0099"/>
              </a:solidFill>
              <a:cs typeface="AL-Mateen" pitchFamily="2" charset="-78"/>
            </a:endParaRPr>
          </a:p>
        </p:txBody>
      </p:sp>
      <p:sp>
        <p:nvSpPr>
          <p:cNvPr id="14" name="مستطيل مستدير الزوايا 23"/>
          <p:cNvSpPr/>
          <p:nvPr/>
        </p:nvSpPr>
        <p:spPr>
          <a:xfrm>
            <a:off x="304800" y="5562600"/>
            <a:ext cx="8383806" cy="838200"/>
          </a:xfrm>
          <a:prstGeom prst="roundRect">
            <a:avLst/>
          </a:prstGeom>
          <a:solidFill>
            <a:srgbClr val="7DDDFF"/>
          </a:solidFill>
          <a:ln/>
        </p:spPr>
        <p:style>
          <a:lnRef idx="3">
            <a:schemeClr val="lt1"/>
          </a:lnRef>
          <a:fillRef idx="1">
            <a:schemeClr val="accent5"/>
          </a:fillRef>
          <a:effectRef idx="1">
            <a:schemeClr val="accent5"/>
          </a:effectRef>
          <a:fontRef idx="minor">
            <a:schemeClr val="lt1"/>
          </a:fontRef>
        </p:style>
        <p:txBody>
          <a:bodyPr rtlCol="0" anchor="ctr"/>
          <a:lstStyle/>
          <a:p>
            <a:pPr algn="just" rtl="1"/>
            <a:r>
              <a:rPr lang="ar-EG" sz="2600" b="1" dirty="0" smtClean="0">
                <a:solidFill>
                  <a:srgbClr val="CC0099"/>
                </a:solidFill>
                <a:cs typeface="AL-Mateen" pitchFamily="2" charset="-78"/>
              </a:rPr>
              <a:t>(</a:t>
            </a:r>
            <a:r>
              <a:rPr lang="ar-EG" sz="2000" b="1" dirty="0" smtClean="0">
                <a:solidFill>
                  <a:srgbClr val="CC0099"/>
                </a:solidFill>
                <a:cs typeface="+mj-cs"/>
              </a:rPr>
              <a:t>10</a:t>
            </a:r>
            <a:r>
              <a:rPr lang="ar-EG" sz="2600" b="1" dirty="0" smtClean="0">
                <a:solidFill>
                  <a:srgbClr val="CC0099"/>
                </a:solidFill>
                <a:cs typeface="AL-Mateen" pitchFamily="2" charset="-78"/>
              </a:rPr>
              <a:t>) </a:t>
            </a:r>
            <a:r>
              <a:rPr lang="ar-EG" sz="2800" b="1" dirty="0" smtClean="0">
                <a:solidFill>
                  <a:srgbClr val="CC0099"/>
                </a:solidFill>
                <a:cs typeface="AL-Mateen" pitchFamily="2" charset="-78"/>
              </a:rPr>
              <a:t>توسيع نطاق التعليم وتوسيع فرص القبول المرتبطة بمحدودية الأماكن الدراسية.</a:t>
            </a:r>
            <a:endParaRPr lang="en-US" sz="2800" b="1" dirty="0" smtClean="0">
              <a:solidFill>
                <a:srgbClr val="CC0099"/>
              </a:solidFill>
              <a:cs typeface="AL-Mateen" pitchFamily="2" charset="-78"/>
            </a:endParaRPr>
          </a:p>
        </p:txBody>
      </p:sp>
      <p:sp>
        <p:nvSpPr>
          <p:cNvPr id="4" name="Down Arrow 3"/>
          <p:cNvSpPr/>
          <p:nvPr/>
        </p:nvSpPr>
        <p:spPr>
          <a:xfrm>
            <a:off x="4191000" y="2133600"/>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191000" y="30142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Down Arrow 16"/>
          <p:cNvSpPr/>
          <p:nvPr/>
        </p:nvSpPr>
        <p:spPr>
          <a:xfrm>
            <a:off x="4191000" y="42334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a:off x="4191000" y="53002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itle 1"/>
          <p:cNvSpPr txBox="1">
            <a:spLocks/>
          </p:cNvSpPr>
          <p:nvPr/>
        </p:nvSpPr>
        <p:spPr>
          <a:xfrm>
            <a:off x="639086" y="681166"/>
            <a:ext cx="8183880" cy="576064"/>
          </a:xfrm>
          <a:prstGeom prst="rect">
            <a:avLst/>
          </a:prstGeom>
        </p:spPr>
        <p:txBody>
          <a:bodyPr vert="horz" anchor="b">
            <a:normAutofit/>
          </a:bodyPr>
          <a:lst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marL="0" marR="0" lvl="0" indent="0" algn="r" defTabSz="914400" rtl="1" eaLnBrk="1" fontAlgn="auto" latinLnBrk="0" hangingPunct="1">
              <a:lnSpc>
                <a:spcPct val="100000"/>
              </a:lnSpc>
              <a:spcBef>
                <a:spcPct val="0"/>
              </a:spcBef>
              <a:spcAft>
                <a:spcPts val="0"/>
              </a:spcAft>
              <a:buClrTx/>
              <a:buSzTx/>
              <a:buFontTx/>
              <a:buNone/>
              <a:tabLst/>
              <a:defRPr/>
            </a:pPr>
            <a:r>
              <a:rPr lang="ar-EG" sz="2400" noProof="0" dirty="0" smtClean="0">
                <a:solidFill>
                  <a:srgbClr val="002060"/>
                </a:solidFill>
                <a:effectLst/>
                <a:latin typeface="Simplified Arabic" pitchFamily="18" charset="-78"/>
                <a:cs typeface="AAA   مُضر" pitchFamily="2" charset="-78"/>
              </a:rPr>
              <a:t>السؤال الثالث: </a:t>
            </a:r>
            <a:r>
              <a:rPr lang="ar-EG" sz="2400" noProof="0" dirty="0" smtClean="0">
                <a:solidFill>
                  <a:srgbClr val="0000FF"/>
                </a:solidFill>
                <a:effectLst/>
                <a:latin typeface="Simplified Arabic" pitchFamily="18" charset="-78"/>
                <a:cs typeface="AAA   مُضر" pitchFamily="2" charset="-78"/>
              </a:rPr>
              <a:t>ما مبررات استخدام التعليم الإلكتروني</a:t>
            </a:r>
            <a:endParaRPr kumimoji="0" lang="ar-SA" sz="2400" b="1" i="0" u="none" strike="noStrike" kern="1200" cap="none" spc="0" normalizeH="0" baseline="0" noProof="0" dirty="0">
              <a:ln>
                <a:noFill/>
              </a:ln>
              <a:solidFill>
                <a:srgbClr val="0000FF"/>
              </a:solidFill>
              <a:effectLst>
                <a:outerShdw blurRad="53975" dist="22860" dir="5400000" algn="tl" rotWithShape="0">
                  <a:srgbClr val="000000">
                    <a:alpha val="55000"/>
                  </a:srgbClr>
                </a:outerShdw>
              </a:effectLst>
              <a:uLnTx/>
              <a:uFillTx/>
              <a:latin typeface="Verdana"/>
              <a:cs typeface="AAA   مُضر" pitchFamily="2" charset="-78"/>
            </a:endParaRPr>
          </a:p>
        </p:txBody>
      </p:sp>
      <p:sp>
        <p:nvSpPr>
          <p:cNvPr id="22"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175653144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4"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9" name="مستطيل مستدير الزوايا 23"/>
          <p:cNvSpPr/>
          <p:nvPr/>
        </p:nvSpPr>
        <p:spPr>
          <a:xfrm>
            <a:off x="381000" y="1219200"/>
            <a:ext cx="8153400" cy="838200"/>
          </a:xfrm>
          <a:prstGeom prst="roundRect">
            <a:avLst/>
          </a:prstGeom>
          <a:solidFill>
            <a:srgbClr val="7DDDFF"/>
          </a:solidFill>
          <a:ln/>
        </p:spPr>
        <p:style>
          <a:lnRef idx="3">
            <a:schemeClr val="lt1"/>
          </a:lnRef>
          <a:fillRef idx="1">
            <a:schemeClr val="accent1"/>
          </a:fillRef>
          <a:effectRef idx="1">
            <a:schemeClr val="accent1"/>
          </a:effectRef>
          <a:fontRef idx="minor">
            <a:schemeClr val="lt1"/>
          </a:fontRef>
        </p:style>
        <p:txBody>
          <a:bodyPr rtlCol="0" anchor="ctr"/>
          <a:lstStyle/>
          <a:p>
            <a:pPr lvl="0" algn="just" rtl="1"/>
            <a:r>
              <a:rPr lang="ar-EG" sz="2600" b="1" dirty="0" smtClean="0">
                <a:solidFill>
                  <a:srgbClr val="CC0099"/>
                </a:solidFill>
                <a:cs typeface="AL-Mateen" pitchFamily="2" charset="-78"/>
              </a:rPr>
              <a:t>(</a:t>
            </a:r>
            <a:r>
              <a:rPr lang="ar-EG" sz="2600" b="1" dirty="0" smtClean="0">
                <a:solidFill>
                  <a:srgbClr val="CC0099"/>
                </a:solidFill>
                <a:cs typeface="+mj-cs"/>
              </a:rPr>
              <a:t>11</a:t>
            </a:r>
            <a:r>
              <a:rPr lang="ar-EG" sz="2600" b="1" dirty="0" smtClean="0">
                <a:solidFill>
                  <a:srgbClr val="CC0099"/>
                </a:solidFill>
                <a:cs typeface="AL-Mateen" pitchFamily="2" charset="-78"/>
              </a:rPr>
              <a:t>) </a:t>
            </a:r>
            <a:r>
              <a:rPr lang="ar-SA" sz="2600" b="1" dirty="0" smtClean="0">
                <a:solidFill>
                  <a:srgbClr val="CC0099"/>
                </a:solidFill>
                <a:cs typeface="AL-Mateen" pitchFamily="2" charset="-78"/>
              </a:rPr>
              <a:t>التمكن من تدريب وتعليم العاملين وتأهليهم دون الحاجة إلى ترك أعمالهم بالإضافة إلى تعليم ربات البيوت مما يسهم في رفع نسبة المتعلمين والقضاء على الأمية</a:t>
            </a:r>
            <a:r>
              <a:rPr lang="ar-SA" sz="2600" dirty="0" smtClean="0"/>
              <a:t>.</a:t>
            </a:r>
            <a:endParaRPr lang="en-US" sz="2600" dirty="0"/>
          </a:p>
        </p:txBody>
      </p:sp>
      <p:sp>
        <p:nvSpPr>
          <p:cNvPr id="11" name="مستطيل مستدير الزوايا 23"/>
          <p:cNvSpPr/>
          <p:nvPr/>
        </p:nvSpPr>
        <p:spPr>
          <a:xfrm>
            <a:off x="381000" y="2286000"/>
            <a:ext cx="8153400" cy="838199"/>
          </a:xfrm>
          <a:prstGeom prst="roundRect">
            <a:avLst/>
          </a:prstGeom>
          <a:solidFill>
            <a:srgbClr val="7DDDFF"/>
          </a:solidFill>
          <a:ln/>
        </p:spPr>
        <p:style>
          <a:lnRef idx="3">
            <a:schemeClr val="lt1"/>
          </a:lnRef>
          <a:fillRef idx="1">
            <a:schemeClr val="accent2"/>
          </a:fillRef>
          <a:effectRef idx="1">
            <a:schemeClr val="accent2"/>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12</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المرونه: من حيث سهولة وسرعة تحديث وتعديل المحتوى التعليمي أو التدريبي دون تكاليف إضافية باهظة</a:t>
            </a:r>
            <a:r>
              <a:rPr lang="ar-SA" sz="2800" dirty="0" smtClean="0"/>
              <a:t>.</a:t>
            </a:r>
            <a:endParaRPr lang="en-US" sz="2800" dirty="0"/>
          </a:p>
        </p:txBody>
      </p:sp>
      <p:sp>
        <p:nvSpPr>
          <p:cNvPr id="12" name="مستطيل مستدير الزوايا 23"/>
          <p:cNvSpPr/>
          <p:nvPr/>
        </p:nvSpPr>
        <p:spPr>
          <a:xfrm>
            <a:off x="357809" y="3296343"/>
            <a:ext cx="8252791" cy="894657"/>
          </a:xfrm>
          <a:prstGeom prst="roundRect">
            <a:avLst/>
          </a:prstGeom>
          <a:solidFill>
            <a:srgbClr val="7DDDFF"/>
          </a:solidFill>
          <a:ln/>
        </p:spPr>
        <p:style>
          <a:lnRef idx="3">
            <a:schemeClr val="lt1"/>
          </a:lnRef>
          <a:fillRef idx="1">
            <a:schemeClr val="dk1"/>
          </a:fillRef>
          <a:effectRef idx="1">
            <a:schemeClr val="dk1"/>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13</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الاستمرارية في التعلم، لأنه وسيلة اتصال متوفرة دائماً بدون انقطاع وبمستوى عال من الجودة.</a:t>
            </a:r>
            <a:endParaRPr lang="en-US" sz="2800" b="1" dirty="0" smtClean="0">
              <a:solidFill>
                <a:srgbClr val="CC0099"/>
              </a:solidFill>
              <a:cs typeface="AL-Mateen" pitchFamily="2" charset="-78"/>
            </a:endParaRPr>
          </a:p>
        </p:txBody>
      </p:sp>
      <p:sp>
        <p:nvSpPr>
          <p:cNvPr id="13" name="مستطيل مستدير الزوايا 23"/>
          <p:cNvSpPr/>
          <p:nvPr/>
        </p:nvSpPr>
        <p:spPr>
          <a:xfrm>
            <a:off x="304800" y="4488247"/>
            <a:ext cx="8383806" cy="921953"/>
          </a:xfrm>
          <a:prstGeom prst="roundRect">
            <a:avLst/>
          </a:prstGeom>
          <a:solidFill>
            <a:srgbClr val="7DDDFF"/>
          </a:solidFill>
          <a:ln/>
        </p:spPr>
        <p:style>
          <a:lnRef idx="3">
            <a:schemeClr val="lt1"/>
          </a:lnRef>
          <a:fillRef idx="1">
            <a:schemeClr val="accent4"/>
          </a:fillRef>
          <a:effectRef idx="1">
            <a:schemeClr val="accent4"/>
          </a:effectRef>
          <a:fontRef idx="minor">
            <a:schemeClr val="lt1"/>
          </a:fontRef>
        </p:style>
        <p:txBody>
          <a:bodyPr rtlCol="0" anchor="ctr"/>
          <a:lstStyle/>
          <a:p>
            <a:pPr algn="just" rtl="1"/>
            <a:r>
              <a:rPr lang="ar-EG" sz="2600" b="1" dirty="0" smtClean="0">
                <a:solidFill>
                  <a:srgbClr val="CC0099"/>
                </a:solidFill>
                <a:cs typeface="AL-Mateen" pitchFamily="2" charset="-78"/>
              </a:rPr>
              <a:t>(</a:t>
            </a:r>
            <a:r>
              <a:rPr lang="ar-EG" sz="2800" b="1" dirty="0" smtClean="0">
                <a:solidFill>
                  <a:srgbClr val="CC0099"/>
                </a:solidFill>
                <a:cs typeface="+mj-cs"/>
              </a:rPr>
              <a:t>14</a:t>
            </a:r>
            <a:r>
              <a:rPr lang="ar-EG" sz="2600" b="1" dirty="0" smtClean="0">
                <a:solidFill>
                  <a:srgbClr val="CC0099"/>
                </a:solidFill>
                <a:cs typeface="AL-Mateen" pitchFamily="2" charset="-78"/>
              </a:rPr>
              <a:t>) </a:t>
            </a:r>
            <a:r>
              <a:rPr lang="ar-SA" sz="2500" b="1" dirty="0" smtClean="0">
                <a:solidFill>
                  <a:srgbClr val="CC0099"/>
                </a:solidFill>
                <a:cs typeface="AL-Mateen" pitchFamily="2" charset="-78"/>
              </a:rPr>
              <a:t>القدرة على تحديد مستوى المتعلم، وإيصال المحتوى المناسب له بدون التقيد بالمتدربين الآخرين، بالإضافة إلى سهولة التعرف على المراحل السابقة التي احتازها المتعلم.</a:t>
            </a:r>
            <a:endParaRPr lang="en-US" sz="2500" b="1" dirty="0" smtClean="0">
              <a:solidFill>
                <a:srgbClr val="CC0099"/>
              </a:solidFill>
              <a:cs typeface="AL-Mateen" pitchFamily="2" charset="-78"/>
            </a:endParaRPr>
          </a:p>
        </p:txBody>
      </p:sp>
      <p:sp>
        <p:nvSpPr>
          <p:cNvPr id="14" name="مستطيل مستدير الزوايا 23"/>
          <p:cNvSpPr/>
          <p:nvPr/>
        </p:nvSpPr>
        <p:spPr>
          <a:xfrm>
            <a:off x="304800" y="5715000"/>
            <a:ext cx="8383806" cy="685800"/>
          </a:xfrm>
          <a:prstGeom prst="roundRect">
            <a:avLst/>
          </a:prstGeom>
          <a:solidFill>
            <a:srgbClr val="7DDDFF"/>
          </a:solidFill>
          <a:ln/>
        </p:spPr>
        <p:style>
          <a:lnRef idx="3">
            <a:schemeClr val="lt1"/>
          </a:lnRef>
          <a:fillRef idx="1">
            <a:schemeClr val="accent5"/>
          </a:fillRef>
          <a:effectRef idx="1">
            <a:schemeClr val="accent5"/>
          </a:effectRef>
          <a:fontRef idx="minor">
            <a:schemeClr val="lt1"/>
          </a:fontRef>
        </p:style>
        <p:txBody>
          <a:bodyPr rtlCol="0" anchor="ctr"/>
          <a:lstStyle/>
          <a:p>
            <a:pPr algn="just" rtl="1"/>
            <a:r>
              <a:rPr lang="ar-EG" sz="2800" b="1" dirty="0" smtClean="0">
                <a:solidFill>
                  <a:srgbClr val="CC0099"/>
                </a:solidFill>
                <a:cs typeface="AL-Mateen" pitchFamily="2" charset="-78"/>
              </a:rPr>
              <a:t>(</a:t>
            </a:r>
            <a:r>
              <a:rPr lang="ar-EG" sz="2600" b="1" dirty="0" smtClean="0">
                <a:solidFill>
                  <a:srgbClr val="CC0099"/>
                </a:solidFill>
                <a:cs typeface="+mj-cs"/>
              </a:rPr>
              <a:t>15</a:t>
            </a:r>
            <a:r>
              <a:rPr lang="ar-EG" sz="2600" b="1" dirty="0" smtClean="0">
                <a:solidFill>
                  <a:srgbClr val="CC0099"/>
                </a:solidFill>
                <a:cs typeface="AL-Mateen" pitchFamily="2" charset="-78"/>
              </a:rPr>
              <a:t>) </a:t>
            </a:r>
            <a:r>
              <a:rPr lang="ar-SA" sz="2600" b="1" dirty="0" smtClean="0">
                <a:solidFill>
                  <a:srgbClr val="CC0099"/>
                </a:solidFill>
                <a:cs typeface="AL-Mateen" pitchFamily="2" charset="-78"/>
              </a:rPr>
              <a:t>تغيير دور المعلم من الملقي والملقن  والمصدر الوحيد للمعلومات وتحويله إلى دور الموجه والمشرف على التعلم.</a:t>
            </a:r>
            <a:endParaRPr lang="en-US" sz="2800" b="1" dirty="0" smtClean="0">
              <a:solidFill>
                <a:srgbClr val="CC0099"/>
              </a:solidFill>
              <a:cs typeface="AL-Mateen" pitchFamily="2" charset="-78"/>
            </a:endParaRPr>
          </a:p>
        </p:txBody>
      </p:sp>
      <p:sp>
        <p:nvSpPr>
          <p:cNvPr id="4" name="Down Arrow 3"/>
          <p:cNvSpPr/>
          <p:nvPr/>
        </p:nvSpPr>
        <p:spPr>
          <a:xfrm>
            <a:off x="4191000" y="2057400"/>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191000" y="30904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Down Arrow 16"/>
          <p:cNvSpPr/>
          <p:nvPr/>
        </p:nvSpPr>
        <p:spPr>
          <a:xfrm>
            <a:off x="4191000" y="42334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a:off x="4191000" y="54526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itle 1"/>
          <p:cNvSpPr txBox="1">
            <a:spLocks/>
          </p:cNvSpPr>
          <p:nvPr/>
        </p:nvSpPr>
        <p:spPr>
          <a:xfrm>
            <a:off x="639086" y="681166"/>
            <a:ext cx="8183880" cy="576064"/>
          </a:xfrm>
          <a:prstGeom prst="rect">
            <a:avLst/>
          </a:prstGeom>
        </p:spPr>
        <p:txBody>
          <a:bodyPr vert="horz" anchor="b">
            <a:normAutofit/>
          </a:bodyPr>
          <a:lst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marL="0" marR="0" lvl="0" indent="0" algn="r" defTabSz="914400" rtl="1" eaLnBrk="1" fontAlgn="auto" latinLnBrk="0" hangingPunct="1">
              <a:lnSpc>
                <a:spcPct val="100000"/>
              </a:lnSpc>
              <a:spcBef>
                <a:spcPct val="0"/>
              </a:spcBef>
              <a:spcAft>
                <a:spcPts val="0"/>
              </a:spcAft>
              <a:buClrTx/>
              <a:buSzTx/>
              <a:buFontTx/>
              <a:buNone/>
              <a:tabLst/>
              <a:defRPr/>
            </a:pPr>
            <a:r>
              <a:rPr lang="ar-EG" sz="2400" noProof="0" dirty="0" smtClean="0">
                <a:solidFill>
                  <a:srgbClr val="002060"/>
                </a:solidFill>
                <a:effectLst/>
                <a:latin typeface="Simplified Arabic" pitchFamily="18" charset="-78"/>
                <a:cs typeface="AAA   مُضر" pitchFamily="2" charset="-78"/>
              </a:rPr>
              <a:t>تابع: </a:t>
            </a:r>
            <a:r>
              <a:rPr lang="ar-EG" sz="2400" noProof="0" dirty="0" smtClean="0">
                <a:solidFill>
                  <a:srgbClr val="0000FF"/>
                </a:solidFill>
                <a:effectLst/>
                <a:latin typeface="Simplified Arabic" pitchFamily="18" charset="-78"/>
                <a:cs typeface="AAA   مُضر" pitchFamily="2" charset="-78"/>
              </a:rPr>
              <a:t>مبررات استخدام التعليم الإلكتروني</a:t>
            </a:r>
            <a:endParaRPr kumimoji="0" lang="ar-SA" sz="2400" b="1" i="0" u="none" strike="noStrike" kern="1200" cap="none" spc="0" normalizeH="0" baseline="0" noProof="0" dirty="0">
              <a:ln>
                <a:noFill/>
              </a:ln>
              <a:solidFill>
                <a:srgbClr val="0000FF"/>
              </a:solidFill>
              <a:effectLst>
                <a:outerShdw blurRad="53975" dist="22860" dir="5400000" algn="tl" rotWithShape="0">
                  <a:srgbClr val="000000">
                    <a:alpha val="55000"/>
                  </a:srgbClr>
                </a:outerShdw>
              </a:effectLst>
              <a:uLnTx/>
              <a:uFillTx/>
              <a:latin typeface="Verdana"/>
              <a:cs typeface="AAA   مُضر" pitchFamily="2" charset="-78"/>
            </a:endParaRPr>
          </a:p>
        </p:txBody>
      </p:sp>
      <p:sp>
        <p:nvSpPr>
          <p:cNvPr id="22"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175653144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4"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9" name="مستطيل مستدير الزوايا 23"/>
          <p:cNvSpPr/>
          <p:nvPr/>
        </p:nvSpPr>
        <p:spPr>
          <a:xfrm>
            <a:off x="381000" y="1447800"/>
            <a:ext cx="8153400" cy="1143000"/>
          </a:xfrm>
          <a:prstGeom prst="roundRect">
            <a:avLst/>
          </a:prstGeom>
          <a:solidFill>
            <a:srgbClr val="7DDDFF"/>
          </a:solidFill>
          <a:ln/>
        </p:spPr>
        <p:style>
          <a:lnRef idx="3">
            <a:schemeClr val="lt1"/>
          </a:lnRef>
          <a:fillRef idx="1">
            <a:schemeClr val="accent1"/>
          </a:fillRef>
          <a:effectRef idx="1">
            <a:schemeClr val="accent1"/>
          </a:effectRef>
          <a:fontRef idx="minor">
            <a:schemeClr val="lt1"/>
          </a:fontRef>
        </p:style>
        <p:txBody>
          <a:bodyPr rtlCol="0" anchor="ctr"/>
          <a:lstStyle/>
          <a:p>
            <a:pPr lvl="0" algn="just" rtl="1"/>
            <a:r>
              <a:rPr lang="ar-EG" sz="2800" b="1" dirty="0" smtClean="0">
                <a:solidFill>
                  <a:srgbClr val="CC0099"/>
                </a:solidFill>
                <a:cs typeface="AL-Mateen" pitchFamily="2" charset="-78"/>
              </a:rPr>
              <a:t>(</a:t>
            </a:r>
            <a:r>
              <a:rPr lang="ar-EG" sz="2800" b="1" dirty="0" smtClean="0">
                <a:solidFill>
                  <a:srgbClr val="CC0099"/>
                </a:solidFill>
                <a:cs typeface="+mj-cs"/>
              </a:rPr>
              <a:t>16</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سرعة تطوير وتغيير المناهج والبرامج على الإنترنت بما يواكب خطط الوزارة ومتطلبات العصر دون تكاليف إضافية باهظة، كما هو الحال في تطوير البرامج على أقراص الليزر مثلاً</a:t>
            </a:r>
            <a:endParaRPr lang="en-US" sz="2800" dirty="0"/>
          </a:p>
        </p:txBody>
      </p:sp>
      <p:sp>
        <p:nvSpPr>
          <p:cNvPr id="11" name="مستطيل مستدير الزوايا 23"/>
          <p:cNvSpPr/>
          <p:nvPr/>
        </p:nvSpPr>
        <p:spPr>
          <a:xfrm>
            <a:off x="457200" y="2895600"/>
            <a:ext cx="8153400" cy="1524000"/>
          </a:xfrm>
          <a:prstGeom prst="roundRect">
            <a:avLst/>
          </a:prstGeom>
          <a:solidFill>
            <a:srgbClr val="7DDDFF"/>
          </a:solidFill>
          <a:ln/>
        </p:spPr>
        <p:style>
          <a:lnRef idx="3">
            <a:schemeClr val="lt1"/>
          </a:lnRef>
          <a:fillRef idx="1">
            <a:schemeClr val="accent2"/>
          </a:fillRef>
          <a:effectRef idx="1">
            <a:schemeClr val="accent2"/>
          </a:effectRef>
          <a:fontRef idx="minor">
            <a:schemeClr val="lt1"/>
          </a:fontRef>
        </p:style>
        <p:txBody>
          <a:bodyPr rtlCol="0" anchor="ctr"/>
          <a:lstStyle/>
          <a:p>
            <a:pPr lvl="0" algn="just" rtl="1"/>
            <a:r>
              <a:rPr lang="ar-SA" sz="2800" dirty="0" smtClean="0"/>
              <a:t>.</a:t>
            </a:r>
            <a:r>
              <a:rPr lang="ar-SA" sz="2800" b="1" dirty="0" smtClean="0">
                <a:solidFill>
                  <a:srgbClr val="CC0099"/>
                </a:solidFill>
                <a:cs typeface="AL-Mateen" pitchFamily="2" charset="-78"/>
              </a:rPr>
              <a:t> </a:t>
            </a:r>
            <a:r>
              <a:rPr lang="ar-EG" sz="2800" b="1" dirty="0" smtClean="0">
                <a:solidFill>
                  <a:srgbClr val="CC0099"/>
                </a:solidFill>
                <a:cs typeface="AL-Mateen" pitchFamily="2" charset="-78"/>
              </a:rPr>
              <a:t>(</a:t>
            </a:r>
            <a:r>
              <a:rPr lang="ar-EG" sz="2800" b="1" dirty="0" smtClean="0">
                <a:solidFill>
                  <a:srgbClr val="CC0099"/>
                </a:solidFill>
                <a:cs typeface="+mj-cs"/>
              </a:rPr>
              <a:t>17</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تخطي جميع العقبات التي تحول دون وصول المادة التعليمية (المناهج، المراجع</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 إلخ) إلى الطلاب في الأماكن النائية بل ويتجاوز ذلك إلى خارج حدود الدول</a:t>
            </a:r>
            <a:r>
              <a:rPr lang="ar-SA" sz="2800" b="1" dirty="0" smtClean="0"/>
              <a:t>.</a:t>
            </a:r>
            <a:endParaRPr lang="en-US" sz="2800" dirty="0"/>
          </a:p>
        </p:txBody>
      </p:sp>
      <p:sp>
        <p:nvSpPr>
          <p:cNvPr id="12" name="مستطيل مستدير الزوايا 23"/>
          <p:cNvSpPr/>
          <p:nvPr/>
        </p:nvSpPr>
        <p:spPr>
          <a:xfrm>
            <a:off x="434009" y="4724400"/>
            <a:ext cx="8252791" cy="1143000"/>
          </a:xfrm>
          <a:prstGeom prst="roundRect">
            <a:avLst/>
          </a:prstGeom>
          <a:solidFill>
            <a:srgbClr val="7DDDFF"/>
          </a:solidFill>
          <a:ln/>
        </p:spPr>
        <p:style>
          <a:lnRef idx="3">
            <a:schemeClr val="lt1"/>
          </a:lnRef>
          <a:fillRef idx="1">
            <a:schemeClr val="dk1"/>
          </a:fillRef>
          <a:effectRef idx="1">
            <a:schemeClr val="dk1"/>
          </a:effectRef>
          <a:fontRef idx="minor">
            <a:schemeClr val="lt1"/>
          </a:fontRef>
        </p:style>
        <p:txBody>
          <a:bodyPr rtlCol="0" anchor="ctr"/>
          <a:lstStyle/>
          <a:p>
            <a:pPr algn="just" rtl="1"/>
            <a:r>
              <a:rPr lang="ar-EG" sz="2800" b="1" dirty="0" smtClean="0">
                <a:solidFill>
                  <a:srgbClr val="CC0099"/>
                </a:solidFill>
                <a:cs typeface="AL-Mateen" pitchFamily="2" charset="-78"/>
              </a:rPr>
              <a:t>(</a:t>
            </a:r>
            <a:r>
              <a:rPr lang="ar-EG" sz="2800" b="1" dirty="0" smtClean="0">
                <a:solidFill>
                  <a:srgbClr val="CC0099"/>
                </a:solidFill>
                <a:cs typeface="+mj-cs"/>
              </a:rPr>
              <a:t>18</a:t>
            </a:r>
            <a:r>
              <a:rPr lang="ar-EG" sz="2800" b="1" dirty="0" smtClean="0">
                <a:solidFill>
                  <a:srgbClr val="CC0099"/>
                </a:solidFill>
                <a:cs typeface="AL-Mateen" pitchFamily="2" charset="-78"/>
              </a:rPr>
              <a:t>) </a:t>
            </a:r>
            <a:r>
              <a:rPr lang="ar-SA" sz="2800" b="1" dirty="0" smtClean="0">
                <a:solidFill>
                  <a:srgbClr val="CC0099"/>
                </a:solidFill>
                <a:cs typeface="AL-Mateen" pitchFamily="2" charset="-78"/>
              </a:rPr>
              <a:t>تحسين وإثراء مستوى التعليم وتنمية القدرات الفكرية</a:t>
            </a:r>
            <a:endParaRPr lang="en-US" sz="2800" b="1" dirty="0"/>
          </a:p>
        </p:txBody>
      </p:sp>
      <p:sp>
        <p:nvSpPr>
          <p:cNvPr id="4" name="Down Arrow 3"/>
          <p:cNvSpPr/>
          <p:nvPr/>
        </p:nvSpPr>
        <p:spPr>
          <a:xfrm>
            <a:off x="4191000" y="26332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267200" y="4462046"/>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itle 1"/>
          <p:cNvSpPr txBox="1">
            <a:spLocks/>
          </p:cNvSpPr>
          <p:nvPr/>
        </p:nvSpPr>
        <p:spPr>
          <a:xfrm>
            <a:off x="639086" y="685800"/>
            <a:ext cx="8183880" cy="576064"/>
          </a:xfrm>
          <a:prstGeom prst="rect">
            <a:avLst/>
          </a:prstGeom>
        </p:spPr>
        <p:txBody>
          <a:bodyPr vert="horz" anchor="b">
            <a:normAutofit/>
          </a:bodyPr>
          <a:lst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marL="0" marR="0" lvl="0" indent="0" algn="r" defTabSz="914400" rtl="1" eaLnBrk="1" fontAlgn="auto" latinLnBrk="0" hangingPunct="1">
              <a:lnSpc>
                <a:spcPct val="100000"/>
              </a:lnSpc>
              <a:spcBef>
                <a:spcPct val="0"/>
              </a:spcBef>
              <a:spcAft>
                <a:spcPts val="0"/>
              </a:spcAft>
              <a:buClrTx/>
              <a:buSzTx/>
              <a:buFontTx/>
              <a:buNone/>
              <a:tabLst/>
              <a:defRPr/>
            </a:pPr>
            <a:r>
              <a:rPr lang="ar-EG" sz="2400" noProof="0" dirty="0" smtClean="0">
                <a:solidFill>
                  <a:srgbClr val="002060"/>
                </a:solidFill>
                <a:effectLst/>
                <a:latin typeface="Simplified Arabic" pitchFamily="18" charset="-78"/>
                <a:cs typeface="AAA   مُضر" pitchFamily="2" charset="-78"/>
              </a:rPr>
              <a:t>تابع: </a:t>
            </a:r>
            <a:r>
              <a:rPr lang="ar-EG" sz="2400" noProof="0" dirty="0" smtClean="0">
                <a:solidFill>
                  <a:srgbClr val="0000FF"/>
                </a:solidFill>
                <a:effectLst/>
                <a:latin typeface="Simplified Arabic" pitchFamily="18" charset="-78"/>
                <a:cs typeface="AAA   مُضر" pitchFamily="2" charset="-78"/>
              </a:rPr>
              <a:t>مبررات استخدام التعليم الإلكتروني</a:t>
            </a:r>
            <a:endParaRPr kumimoji="0" lang="ar-SA" sz="2400" b="1" i="0" u="none" strike="noStrike" kern="1200" cap="none" spc="0" normalizeH="0" baseline="0" noProof="0" dirty="0">
              <a:ln>
                <a:noFill/>
              </a:ln>
              <a:solidFill>
                <a:srgbClr val="0000FF"/>
              </a:solidFill>
              <a:effectLst>
                <a:outerShdw blurRad="53975" dist="22860" dir="5400000" algn="tl" rotWithShape="0">
                  <a:srgbClr val="000000">
                    <a:alpha val="55000"/>
                  </a:srgbClr>
                </a:outerShdw>
              </a:effectLst>
              <a:uLnTx/>
              <a:uFillTx/>
              <a:latin typeface="Verdana"/>
              <a:cs typeface="AAA   مُضر" pitchFamily="2" charset="-78"/>
            </a:endParaRPr>
          </a:p>
        </p:txBody>
      </p:sp>
      <p:sp>
        <p:nvSpPr>
          <p:cNvPr id="22"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175653144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4"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2" name="عنوان 1"/>
          <p:cNvSpPr>
            <a:spLocks noGrp="1"/>
          </p:cNvSpPr>
          <p:nvPr>
            <p:ph type="ctrTitle"/>
          </p:nvPr>
        </p:nvSpPr>
        <p:spPr>
          <a:xfrm>
            <a:off x="1019364" y="533400"/>
            <a:ext cx="7731738" cy="609600"/>
          </a:xfrm>
        </p:spPr>
        <p:txBody>
          <a:bodyPr>
            <a:normAutofit/>
          </a:bodyPr>
          <a:lstStyle/>
          <a:p>
            <a:pPr algn="r"/>
            <a:r>
              <a:rPr lang="ar-EG" sz="3200" b="1" dirty="0" smtClean="0">
                <a:solidFill>
                  <a:srgbClr val="C00000"/>
                </a:solidFill>
                <a:cs typeface="AAA   بيروت" pitchFamily="2" charset="-78"/>
              </a:rPr>
              <a:t>السؤال الرابع: </a:t>
            </a:r>
            <a:r>
              <a:rPr lang="ar-EG" sz="3200" b="1" dirty="0" smtClean="0">
                <a:solidFill>
                  <a:srgbClr val="006600"/>
                </a:solidFill>
                <a:cs typeface="AAA   بيروت" pitchFamily="2" charset="-78"/>
              </a:rPr>
              <a:t>ما فوائد التعليم الإلكتروني </a:t>
            </a:r>
            <a:r>
              <a:rPr lang="ar-EG" sz="3200" b="1" dirty="0" smtClean="0">
                <a:solidFill>
                  <a:srgbClr val="C00000"/>
                </a:solidFill>
                <a:cs typeface="AAA   بيروت" pitchFamily="2" charset="-78"/>
              </a:rPr>
              <a:t>؟</a:t>
            </a:r>
            <a:endParaRPr lang="en-US" sz="3200" b="1" dirty="0">
              <a:solidFill>
                <a:srgbClr val="C00000"/>
              </a:solidFill>
              <a:cs typeface="AAA   بيروت" pitchFamily="2" charset="-78"/>
            </a:endParaRPr>
          </a:p>
        </p:txBody>
      </p:sp>
      <p:sp>
        <p:nvSpPr>
          <p:cNvPr id="9" name="مستطيل مستدير الزوايا 23"/>
          <p:cNvSpPr/>
          <p:nvPr/>
        </p:nvSpPr>
        <p:spPr>
          <a:xfrm>
            <a:off x="477078" y="1169504"/>
            <a:ext cx="8285922" cy="844826"/>
          </a:xfrm>
          <a:prstGeom prst="round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en-US" sz="2800" b="1" dirty="0" smtClean="0">
                <a:solidFill>
                  <a:srgbClr val="0000FF"/>
                </a:solidFill>
                <a:cs typeface="AL-Mateen" pitchFamily="2" charset="-78"/>
              </a:rPr>
              <a:t>(1) </a:t>
            </a:r>
            <a:r>
              <a:rPr lang="ar-EG" sz="2800" b="1" dirty="0" smtClean="0">
                <a:solidFill>
                  <a:srgbClr val="0000FF"/>
                </a:solidFill>
                <a:cs typeface="AL-Mateen" pitchFamily="2" charset="-78"/>
              </a:rPr>
              <a:t> </a:t>
            </a:r>
            <a:r>
              <a:rPr lang="ar-SA" sz="2800" b="1" dirty="0" smtClean="0">
                <a:solidFill>
                  <a:srgbClr val="0000FF"/>
                </a:solidFill>
                <a:cs typeface="AL-Mateen" pitchFamily="2" charset="-78"/>
              </a:rPr>
              <a:t>زيادة إمكانية الاتصال بين الطلبة فيما بينهم، وبين الطلبة والمدرسة: </a:t>
            </a:r>
            <a:endParaRPr lang="en-US" sz="2800" dirty="0">
              <a:solidFill>
                <a:srgbClr val="0000FF"/>
              </a:solidFill>
              <a:cs typeface="AL-Mateen" pitchFamily="2" charset="-78"/>
            </a:endParaRPr>
          </a:p>
        </p:txBody>
      </p:sp>
      <p:sp>
        <p:nvSpPr>
          <p:cNvPr id="11" name="مستطيل مستدير الزوايا 23"/>
          <p:cNvSpPr/>
          <p:nvPr/>
        </p:nvSpPr>
        <p:spPr>
          <a:xfrm>
            <a:off x="516835" y="2386765"/>
            <a:ext cx="8280350" cy="725098"/>
          </a:xfrm>
          <a:prstGeom prst="roundRect">
            <a:avLst/>
          </a:prstGeom>
          <a:solidFill>
            <a:schemeClr val="accent2">
              <a:lumMod val="40000"/>
              <a:lumOff val="6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just" rtl="1"/>
            <a:r>
              <a:rPr lang="ar-SA" sz="2800" b="1" dirty="0" smtClean="0">
                <a:solidFill>
                  <a:srgbClr val="0000FF"/>
                </a:solidFill>
                <a:cs typeface="AL-Mateen" pitchFamily="2" charset="-78"/>
              </a:rPr>
              <a:t>(</a:t>
            </a:r>
            <a:r>
              <a:rPr lang="ar-SA" sz="2800" b="1" dirty="0" smtClean="0">
                <a:solidFill>
                  <a:srgbClr val="0000FF"/>
                </a:solidFill>
                <a:cs typeface="+mj-cs"/>
              </a:rPr>
              <a:t>2</a:t>
            </a:r>
            <a:r>
              <a:rPr lang="ar-SA" sz="2800" b="1" dirty="0" smtClean="0">
                <a:solidFill>
                  <a:srgbClr val="0000FF"/>
                </a:solidFill>
                <a:cs typeface="AL-Mateen" pitchFamily="2" charset="-78"/>
              </a:rPr>
              <a:t>) المساهمة في وجهات النظر المختلفة للطلاب:</a:t>
            </a:r>
            <a:r>
              <a:rPr lang="ar-SA" sz="1600" b="1" dirty="0" smtClean="0"/>
              <a:t> </a:t>
            </a:r>
            <a:endParaRPr lang="en-US" sz="1600" dirty="0"/>
          </a:p>
        </p:txBody>
      </p:sp>
      <p:sp>
        <p:nvSpPr>
          <p:cNvPr id="12" name="مستطيل مستدير الزوايا 23"/>
          <p:cNvSpPr/>
          <p:nvPr/>
        </p:nvSpPr>
        <p:spPr>
          <a:xfrm>
            <a:off x="583097" y="3374217"/>
            <a:ext cx="8179904" cy="762963"/>
          </a:xfrm>
          <a:prstGeom prst="roundRect">
            <a:avLst/>
          </a:prstGeom>
          <a:solidFill>
            <a:schemeClr val="accent2">
              <a:lumMod val="40000"/>
              <a:lumOff val="60000"/>
            </a:schemeClr>
          </a:solidFill>
          <a:ln/>
        </p:spPr>
        <p:style>
          <a:lnRef idx="3">
            <a:schemeClr val="lt1"/>
          </a:lnRef>
          <a:fillRef idx="1">
            <a:schemeClr val="dk1"/>
          </a:fillRef>
          <a:effectRef idx="1">
            <a:schemeClr val="dk1"/>
          </a:effectRef>
          <a:fontRef idx="minor">
            <a:schemeClr val="lt1"/>
          </a:fontRef>
        </p:style>
        <p:txBody>
          <a:bodyPr rtlCol="0" anchor="ctr"/>
          <a:lstStyle/>
          <a:p>
            <a:pPr algn="just" rtl="1"/>
            <a:r>
              <a:rPr lang="en-US" sz="2800" b="1" dirty="0" smtClean="0">
                <a:solidFill>
                  <a:srgbClr val="0000FF"/>
                </a:solidFill>
                <a:cs typeface="AL-Mateen" pitchFamily="2" charset="-78"/>
              </a:rPr>
              <a:t>(</a:t>
            </a:r>
            <a:r>
              <a:rPr lang="en-US" sz="2800" b="1" dirty="0" smtClean="0">
                <a:solidFill>
                  <a:srgbClr val="0000FF"/>
                </a:solidFill>
                <a:cs typeface="+mj-cs"/>
              </a:rPr>
              <a:t>3</a:t>
            </a:r>
            <a:r>
              <a:rPr lang="en-US" sz="2800" b="1" dirty="0" smtClean="0">
                <a:solidFill>
                  <a:srgbClr val="0000FF"/>
                </a:solidFill>
                <a:cs typeface="AL-Mateen" pitchFamily="2" charset="-78"/>
              </a:rPr>
              <a:t>) </a:t>
            </a:r>
            <a:r>
              <a:rPr lang="ar-SA" sz="2800" b="1" dirty="0" smtClean="0">
                <a:solidFill>
                  <a:srgbClr val="0000FF"/>
                </a:solidFill>
                <a:cs typeface="AL-Mateen" pitchFamily="2" charset="-78"/>
              </a:rPr>
              <a:t>الإحساس بالمساواة</a:t>
            </a:r>
            <a:r>
              <a:rPr lang="en-US" sz="2800" b="1" dirty="0" smtClean="0">
                <a:solidFill>
                  <a:srgbClr val="0000FF"/>
                </a:solidFill>
                <a:cs typeface="AL-Mateen" pitchFamily="2" charset="-78"/>
              </a:rPr>
              <a:t> </a:t>
            </a:r>
            <a:r>
              <a:rPr lang="en-US" sz="2400" b="1" dirty="0" smtClean="0"/>
              <a:t>:</a:t>
            </a:r>
            <a:endParaRPr lang="en-US" sz="2400" dirty="0"/>
          </a:p>
        </p:txBody>
      </p:sp>
      <p:sp>
        <p:nvSpPr>
          <p:cNvPr id="13" name="مستطيل مستدير الزوايا 23"/>
          <p:cNvSpPr/>
          <p:nvPr/>
        </p:nvSpPr>
        <p:spPr>
          <a:xfrm>
            <a:off x="583096" y="4384559"/>
            <a:ext cx="8097078" cy="777884"/>
          </a:xfrm>
          <a:prstGeom prst="roundRect">
            <a:avLst/>
          </a:prstGeom>
          <a:solidFill>
            <a:schemeClr val="accent2">
              <a:lumMod val="40000"/>
              <a:lumOff val="60000"/>
            </a:schemeClr>
          </a:solidFill>
          <a:ln/>
        </p:spPr>
        <p:style>
          <a:lnRef idx="3">
            <a:schemeClr val="lt1"/>
          </a:lnRef>
          <a:fillRef idx="1">
            <a:schemeClr val="accent4"/>
          </a:fillRef>
          <a:effectRef idx="1">
            <a:schemeClr val="accent4"/>
          </a:effectRef>
          <a:fontRef idx="minor">
            <a:schemeClr val="lt1"/>
          </a:fontRef>
        </p:style>
        <p:txBody>
          <a:bodyPr rtlCol="0" anchor="ctr"/>
          <a:lstStyle/>
          <a:p>
            <a:pPr algn="just" rtl="1"/>
            <a:r>
              <a:rPr lang="en-US" sz="2800" b="1" dirty="0" smtClean="0">
                <a:solidFill>
                  <a:srgbClr val="0000FF"/>
                </a:solidFill>
                <a:cs typeface="AL-Mateen" pitchFamily="2" charset="-78"/>
              </a:rPr>
              <a:t> (4)</a:t>
            </a:r>
            <a:r>
              <a:rPr lang="ar-SA" sz="2800" b="1" dirty="0" smtClean="0">
                <a:solidFill>
                  <a:srgbClr val="0000FF"/>
                </a:solidFill>
                <a:cs typeface="AL-Mateen" pitchFamily="2" charset="-78"/>
              </a:rPr>
              <a:t>سهولة الوصول إلى المعلم</a:t>
            </a:r>
            <a:r>
              <a:rPr lang="ar-EG" sz="2800" b="1" dirty="0" smtClean="0">
                <a:solidFill>
                  <a:srgbClr val="0000FF"/>
                </a:solidFill>
                <a:cs typeface="AL-Mateen" pitchFamily="2" charset="-78"/>
              </a:rPr>
              <a:t>:</a:t>
            </a:r>
            <a:endParaRPr lang="en-US" sz="2800" b="1" dirty="0" smtClean="0">
              <a:solidFill>
                <a:srgbClr val="0000FF"/>
              </a:solidFill>
              <a:cs typeface="AL-Mateen" pitchFamily="2" charset="-78"/>
            </a:endParaRPr>
          </a:p>
        </p:txBody>
      </p:sp>
      <p:sp>
        <p:nvSpPr>
          <p:cNvPr id="14" name="مستطيل مستدير الزوايا 23"/>
          <p:cNvSpPr/>
          <p:nvPr/>
        </p:nvSpPr>
        <p:spPr>
          <a:xfrm>
            <a:off x="583097" y="5424796"/>
            <a:ext cx="8137888" cy="816977"/>
          </a:xfrm>
          <a:prstGeom prst="roundRect">
            <a:avLst/>
          </a:prstGeom>
          <a:solidFill>
            <a:schemeClr val="accent2">
              <a:lumMod val="40000"/>
              <a:lumOff val="60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just" rtl="1"/>
            <a:r>
              <a:rPr lang="en-US" sz="2800" b="1" dirty="0" smtClean="0">
                <a:solidFill>
                  <a:srgbClr val="0000FF"/>
                </a:solidFill>
                <a:cs typeface="AL-Mateen" pitchFamily="2" charset="-78"/>
              </a:rPr>
              <a:t> (5)</a:t>
            </a:r>
            <a:r>
              <a:rPr lang="ar-SA" sz="2800" b="1" dirty="0" smtClean="0">
                <a:solidFill>
                  <a:srgbClr val="0000FF"/>
                </a:solidFill>
                <a:cs typeface="AL-Mateen" pitchFamily="2" charset="-78"/>
              </a:rPr>
              <a:t>إمكانية تحوير طريقة التدريس</a:t>
            </a:r>
            <a:r>
              <a:rPr lang="ar-EG" sz="2800" b="1" dirty="0" smtClean="0">
                <a:solidFill>
                  <a:srgbClr val="0000FF"/>
                </a:solidFill>
                <a:cs typeface="AL-Mateen" pitchFamily="2" charset="-78"/>
              </a:rPr>
              <a:t>:</a:t>
            </a:r>
            <a:endParaRPr lang="en-US" sz="2800" b="1" dirty="0" smtClean="0">
              <a:solidFill>
                <a:srgbClr val="0000FF"/>
              </a:solidFill>
              <a:cs typeface="AL-Mateen" pitchFamily="2" charset="-78"/>
            </a:endParaRPr>
          </a:p>
        </p:txBody>
      </p:sp>
      <p:sp>
        <p:nvSpPr>
          <p:cNvPr id="4" name="Down Arrow 3"/>
          <p:cNvSpPr/>
          <p:nvPr/>
        </p:nvSpPr>
        <p:spPr>
          <a:xfrm>
            <a:off x="4266598" y="2031353"/>
            <a:ext cx="609600" cy="3554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239567" y="3111863"/>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Down Arrow 16"/>
          <p:cNvSpPr/>
          <p:nvPr/>
        </p:nvSpPr>
        <p:spPr>
          <a:xfrm>
            <a:off x="4306355" y="4188465"/>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a:off x="4309668" y="5162443"/>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82944653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animEffect transition="in" filter="fade">
                                      <p:cBhvr>
                                        <p:cTn id="35" dur="500"/>
                                        <p:tgtEl>
                                          <p:spTgt spid="1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fltVal val="0"/>
                                          </p:val>
                                        </p:tav>
                                        <p:tav tm="100000">
                                          <p:val>
                                            <p:strVal val="#ppt_w"/>
                                          </p:val>
                                        </p:tav>
                                      </p:tavLst>
                                    </p:anim>
                                    <p:anim calcmode="lin" valueType="num">
                                      <p:cBhvr>
                                        <p:cTn id="39" dur="500" fill="hold"/>
                                        <p:tgtEl>
                                          <p:spTgt spid="12"/>
                                        </p:tgtEl>
                                        <p:attrNameLst>
                                          <p:attrName>ppt_h</p:attrName>
                                        </p:attrNameLst>
                                      </p:cBhvr>
                                      <p:tavLst>
                                        <p:tav tm="0">
                                          <p:val>
                                            <p:fltVal val="0"/>
                                          </p:val>
                                        </p:tav>
                                        <p:tav tm="100000">
                                          <p:val>
                                            <p:strVal val="#ppt_h"/>
                                          </p:val>
                                        </p:tav>
                                      </p:tavLst>
                                    </p:anim>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ppt_w</p:attrName>
                                        </p:attrNameLst>
                                      </p:cBhvr>
                                      <p:tavLst>
                                        <p:tav tm="0">
                                          <p:val>
                                            <p:fltVal val="0"/>
                                          </p:val>
                                        </p:tav>
                                        <p:tav tm="100000">
                                          <p:val>
                                            <p:strVal val="#ppt_w"/>
                                          </p:val>
                                        </p:tav>
                                      </p:tavLst>
                                    </p:anim>
                                    <p:anim calcmode="lin" valueType="num">
                                      <p:cBhvr>
                                        <p:cTn id="46" dur="500" fill="hold"/>
                                        <p:tgtEl>
                                          <p:spTgt spid="17"/>
                                        </p:tgtEl>
                                        <p:attrNameLst>
                                          <p:attrName>ppt_h</p:attrName>
                                        </p:attrNameLst>
                                      </p:cBhvr>
                                      <p:tavLst>
                                        <p:tav tm="0">
                                          <p:val>
                                            <p:fltVal val="0"/>
                                          </p:val>
                                        </p:tav>
                                        <p:tav tm="100000">
                                          <p:val>
                                            <p:strVal val="#ppt_h"/>
                                          </p:val>
                                        </p:tav>
                                      </p:tavLst>
                                    </p:anim>
                                    <p:animEffect transition="in" filter="fade">
                                      <p:cBhvr>
                                        <p:cTn id="47" dur="500"/>
                                        <p:tgtEl>
                                          <p:spTgt spid="17"/>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p:cTn id="62" dur="500" fill="hold"/>
                                        <p:tgtEl>
                                          <p:spTgt spid="14"/>
                                        </p:tgtEl>
                                        <p:attrNameLst>
                                          <p:attrName>ppt_w</p:attrName>
                                        </p:attrNameLst>
                                      </p:cBhvr>
                                      <p:tavLst>
                                        <p:tav tm="0">
                                          <p:val>
                                            <p:fltVal val="0"/>
                                          </p:val>
                                        </p:tav>
                                        <p:tav tm="100000">
                                          <p:val>
                                            <p:strVal val="#ppt_w"/>
                                          </p:val>
                                        </p:tav>
                                      </p:tavLst>
                                    </p:anim>
                                    <p:anim calcmode="lin" valueType="num">
                                      <p:cBhvr>
                                        <p:cTn id="63" dur="500" fill="hold"/>
                                        <p:tgtEl>
                                          <p:spTgt spid="14"/>
                                        </p:tgtEl>
                                        <p:attrNameLst>
                                          <p:attrName>ppt_h</p:attrName>
                                        </p:attrNameLst>
                                      </p:cBhvr>
                                      <p:tavLst>
                                        <p:tav tm="0">
                                          <p:val>
                                            <p:fltVal val="0"/>
                                          </p:val>
                                        </p:tav>
                                        <p:tav tm="100000">
                                          <p:val>
                                            <p:strVal val="#ppt_h"/>
                                          </p:val>
                                        </p:tav>
                                      </p:tavLst>
                                    </p:anim>
                                    <p:animEffect transition="in" filter="fade">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1" grpId="0" animBg="1"/>
      <p:bldP spid="12" grpId="0" animBg="1"/>
      <p:bldP spid="13" grpId="0" animBg="1"/>
      <p:bldP spid="14" grpId="0" animBg="1"/>
      <p:bldP spid="4"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2" name="عنوان 1"/>
          <p:cNvSpPr>
            <a:spLocks noGrp="1"/>
          </p:cNvSpPr>
          <p:nvPr>
            <p:ph type="ctrTitle"/>
          </p:nvPr>
        </p:nvSpPr>
        <p:spPr>
          <a:xfrm>
            <a:off x="1019364" y="533400"/>
            <a:ext cx="7731738" cy="609600"/>
          </a:xfrm>
        </p:spPr>
        <p:txBody>
          <a:bodyPr>
            <a:normAutofit/>
          </a:bodyPr>
          <a:lstStyle/>
          <a:p>
            <a:pPr algn="r"/>
            <a:r>
              <a:rPr lang="ar-EG" sz="3200" b="1" dirty="0" smtClean="0">
                <a:solidFill>
                  <a:srgbClr val="C00000"/>
                </a:solidFill>
                <a:cs typeface="AAA   بيروت" pitchFamily="2" charset="-78"/>
              </a:rPr>
              <a:t>تابع: </a:t>
            </a:r>
            <a:r>
              <a:rPr lang="ar-EG" sz="3200" b="1" dirty="0" smtClean="0">
                <a:solidFill>
                  <a:srgbClr val="006600"/>
                </a:solidFill>
                <a:cs typeface="AAA   بيروت" pitchFamily="2" charset="-78"/>
              </a:rPr>
              <a:t>فوائد التعليم الإلكتروني</a:t>
            </a:r>
            <a:endParaRPr lang="en-US" sz="3200" b="1" dirty="0">
              <a:solidFill>
                <a:srgbClr val="C00000"/>
              </a:solidFill>
              <a:cs typeface="AAA   بيروت" pitchFamily="2" charset="-78"/>
            </a:endParaRPr>
          </a:p>
        </p:txBody>
      </p:sp>
      <p:sp>
        <p:nvSpPr>
          <p:cNvPr id="9" name="مستطيل مستدير الزوايا 23"/>
          <p:cNvSpPr/>
          <p:nvPr/>
        </p:nvSpPr>
        <p:spPr>
          <a:xfrm>
            <a:off x="457200" y="1066800"/>
            <a:ext cx="8285922" cy="844826"/>
          </a:xfrm>
          <a:prstGeom prst="round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ar-EG" sz="2800" b="1" dirty="0" smtClean="0">
                <a:solidFill>
                  <a:srgbClr val="0000FF"/>
                </a:solidFill>
                <a:cs typeface="AL-Mateen" pitchFamily="2" charset="-78"/>
              </a:rPr>
              <a:t>(</a:t>
            </a:r>
            <a:r>
              <a:rPr lang="ar-EG" sz="2800" b="1" dirty="0" smtClean="0">
                <a:solidFill>
                  <a:srgbClr val="0000FF"/>
                </a:solidFill>
                <a:cs typeface="+mj-cs"/>
              </a:rPr>
              <a:t>6</a:t>
            </a:r>
            <a:r>
              <a:rPr lang="ar-EG" sz="2800" b="1" dirty="0" smtClean="0">
                <a:solidFill>
                  <a:srgbClr val="0000FF"/>
                </a:solidFill>
                <a:cs typeface="AL-Mateen" pitchFamily="2" charset="-78"/>
              </a:rPr>
              <a:t>) </a:t>
            </a:r>
            <a:r>
              <a:rPr lang="ar-SA" sz="2800" b="1" dirty="0" smtClean="0">
                <a:solidFill>
                  <a:srgbClr val="0000FF"/>
                </a:solidFill>
                <a:cs typeface="AL-Mateen" pitchFamily="2" charset="-78"/>
              </a:rPr>
              <a:t>ملائمة مختلف أساليب التعليم:</a:t>
            </a:r>
            <a:endParaRPr lang="en-US" sz="2800" b="1" dirty="0" smtClean="0">
              <a:solidFill>
                <a:srgbClr val="0000FF"/>
              </a:solidFill>
              <a:cs typeface="AL-Mateen" pitchFamily="2" charset="-78"/>
            </a:endParaRPr>
          </a:p>
        </p:txBody>
      </p:sp>
      <p:sp>
        <p:nvSpPr>
          <p:cNvPr id="11" name="مستطيل مستدير الزوايا 23"/>
          <p:cNvSpPr/>
          <p:nvPr/>
        </p:nvSpPr>
        <p:spPr>
          <a:xfrm>
            <a:off x="516835" y="2386765"/>
            <a:ext cx="8280350" cy="725098"/>
          </a:xfrm>
          <a:prstGeom prst="roundRect">
            <a:avLst/>
          </a:prstGeom>
          <a:solidFill>
            <a:schemeClr val="accent2">
              <a:lumMod val="40000"/>
              <a:lumOff val="6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just" rtl="1"/>
            <a:r>
              <a:rPr lang="en-US" sz="2800" b="1" dirty="0" smtClean="0">
                <a:solidFill>
                  <a:srgbClr val="0000FF"/>
                </a:solidFill>
                <a:cs typeface="AL-Mateen" pitchFamily="2" charset="-78"/>
              </a:rPr>
              <a:t> (</a:t>
            </a:r>
            <a:r>
              <a:rPr lang="en-US" sz="2800" b="1" dirty="0" smtClean="0">
                <a:solidFill>
                  <a:srgbClr val="0000FF"/>
                </a:solidFill>
                <a:cs typeface="+mj-cs"/>
              </a:rPr>
              <a:t>7</a:t>
            </a:r>
            <a:r>
              <a:rPr lang="en-US" sz="2800" b="1" dirty="0" smtClean="0">
                <a:solidFill>
                  <a:srgbClr val="0000FF"/>
                </a:solidFill>
                <a:cs typeface="AL-Mateen" pitchFamily="2" charset="-78"/>
              </a:rPr>
              <a:t>)</a:t>
            </a:r>
            <a:r>
              <a:rPr lang="ar-SA" sz="2800" b="1" dirty="0" smtClean="0">
                <a:solidFill>
                  <a:srgbClr val="0000FF"/>
                </a:solidFill>
                <a:cs typeface="AL-Mateen" pitchFamily="2" charset="-78"/>
              </a:rPr>
              <a:t>المساعدة الإضافية على التكرار:</a:t>
            </a:r>
            <a:endParaRPr lang="en-US" sz="2800" b="1" dirty="0" smtClean="0">
              <a:solidFill>
                <a:srgbClr val="0000FF"/>
              </a:solidFill>
              <a:cs typeface="AL-Mateen" pitchFamily="2" charset="-78"/>
            </a:endParaRPr>
          </a:p>
        </p:txBody>
      </p:sp>
      <p:sp>
        <p:nvSpPr>
          <p:cNvPr id="12" name="مستطيل مستدير الزوايا 23"/>
          <p:cNvSpPr/>
          <p:nvPr/>
        </p:nvSpPr>
        <p:spPr>
          <a:xfrm>
            <a:off x="583097" y="3374217"/>
            <a:ext cx="8179904" cy="762963"/>
          </a:xfrm>
          <a:prstGeom prst="roundRect">
            <a:avLst/>
          </a:prstGeom>
          <a:solidFill>
            <a:schemeClr val="accent2">
              <a:lumMod val="40000"/>
              <a:lumOff val="60000"/>
            </a:schemeClr>
          </a:solidFill>
          <a:ln/>
        </p:spPr>
        <p:style>
          <a:lnRef idx="3">
            <a:schemeClr val="lt1"/>
          </a:lnRef>
          <a:fillRef idx="1">
            <a:schemeClr val="dk1"/>
          </a:fillRef>
          <a:effectRef idx="1">
            <a:schemeClr val="dk1"/>
          </a:effectRef>
          <a:fontRef idx="minor">
            <a:schemeClr val="lt1"/>
          </a:fontRef>
        </p:style>
        <p:txBody>
          <a:bodyPr rtlCol="0" anchor="ctr"/>
          <a:lstStyle/>
          <a:p>
            <a:pPr algn="just" rtl="1"/>
            <a:r>
              <a:rPr lang="en-US" sz="2400" b="1" dirty="0" smtClean="0">
                <a:solidFill>
                  <a:srgbClr val="0000FF"/>
                </a:solidFill>
                <a:cs typeface="AL-Mateen" pitchFamily="2" charset="-78"/>
              </a:rPr>
              <a:t>(</a:t>
            </a:r>
            <a:r>
              <a:rPr lang="en-US" sz="2800" b="1" dirty="0" smtClean="0">
                <a:solidFill>
                  <a:srgbClr val="0000FF"/>
                </a:solidFill>
                <a:cs typeface="+mj-cs"/>
              </a:rPr>
              <a:t>8</a:t>
            </a:r>
            <a:r>
              <a:rPr lang="en-US" sz="2400" b="1" dirty="0" smtClean="0">
                <a:solidFill>
                  <a:srgbClr val="0000FF"/>
                </a:solidFill>
                <a:cs typeface="AL-Mateen" pitchFamily="2" charset="-78"/>
              </a:rPr>
              <a:t>)</a:t>
            </a:r>
            <a:r>
              <a:rPr lang="ar-SA" sz="2400" b="1" dirty="0" smtClean="0">
                <a:solidFill>
                  <a:srgbClr val="0000FF"/>
                </a:solidFill>
                <a:cs typeface="AL-Mateen" pitchFamily="2" charset="-78"/>
              </a:rPr>
              <a:t>توفر المناهج طوال اليوم وفي كل أيام الأسبوع (</a:t>
            </a:r>
            <a:r>
              <a:rPr lang="en-US" sz="2400" b="1" dirty="0" smtClean="0">
                <a:solidFill>
                  <a:srgbClr val="0000FF"/>
                </a:solidFill>
                <a:cs typeface="AL-Mateen" pitchFamily="2" charset="-78"/>
              </a:rPr>
              <a:t>24</a:t>
            </a:r>
            <a:r>
              <a:rPr lang="ar-SA" sz="2400" b="1" dirty="0" smtClean="0">
                <a:solidFill>
                  <a:srgbClr val="0000FF"/>
                </a:solidFill>
                <a:cs typeface="AL-Mateen" pitchFamily="2" charset="-78"/>
              </a:rPr>
              <a:t>) </a:t>
            </a:r>
            <a:r>
              <a:rPr lang="ar-EG" sz="2400" b="1" dirty="0" smtClean="0">
                <a:solidFill>
                  <a:srgbClr val="0000FF"/>
                </a:solidFill>
                <a:cs typeface="AL-Mateen" pitchFamily="2" charset="-78"/>
              </a:rPr>
              <a:t>س</a:t>
            </a:r>
            <a:r>
              <a:rPr lang="ar-SA" sz="2400" b="1" dirty="0" smtClean="0">
                <a:solidFill>
                  <a:srgbClr val="0000FF"/>
                </a:solidFill>
                <a:cs typeface="AL-Mateen" pitchFamily="2" charset="-78"/>
              </a:rPr>
              <a:t>اعة في اليوم (7) أيام في الأسبوع: </a:t>
            </a:r>
            <a:endParaRPr lang="en-US" sz="2400" b="1" dirty="0" smtClean="0">
              <a:solidFill>
                <a:srgbClr val="0000FF"/>
              </a:solidFill>
              <a:cs typeface="AL-Mateen" pitchFamily="2" charset="-78"/>
            </a:endParaRPr>
          </a:p>
          <a:p>
            <a:pPr algn="just" rtl="1"/>
            <a:r>
              <a:rPr lang="en-US" sz="2400" b="1" dirty="0" smtClean="0"/>
              <a:t>:</a:t>
            </a:r>
            <a:endParaRPr lang="en-US" sz="2400" dirty="0"/>
          </a:p>
        </p:txBody>
      </p:sp>
      <p:sp>
        <p:nvSpPr>
          <p:cNvPr id="13" name="مستطيل مستدير الزوايا 23"/>
          <p:cNvSpPr/>
          <p:nvPr/>
        </p:nvSpPr>
        <p:spPr>
          <a:xfrm>
            <a:off x="583096" y="4384559"/>
            <a:ext cx="8097078" cy="777884"/>
          </a:xfrm>
          <a:prstGeom prst="roundRect">
            <a:avLst/>
          </a:prstGeom>
          <a:solidFill>
            <a:schemeClr val="accent2">
              <a:lumMod val="40000"/>
              <a:lumOff val="60000"/>
            </a:schemeClr>
          </a:solidFill>
          <a:ln/>
        </p:spPr>
        <p:style>
          <a:lnRef idx="3">
            <a:schemeClr val="lt1"/>
          </a:lnRef>
          <a:fillRef idx="1">
            <a:schemeClr val="accent4"/>
          </a:fillRef>
          <a:effectRef idx="1">
            <a:schemeClr val="accent4"/>
          </a:effectRef>
          <a:fontRef idx="minor">
            <a:schemeClr val="lt1"/>
          </a:fontRef>
        </p:style>
        <p:txBody>
          <a:bodyPr rtlCol="0" anchor="ctr"/>
          <a:lstStyle/>
          <a:p>
            <a:pPr algn="just" rtl="1"/>
            <a:r>
              <a:rPr lang="en-US" sz="2800" b="1" dirty="0" smtClean="0">
                <a:solidFill>
                  <a:srgbClr val="0000FF"/>
                </a:solidFill>
                <a:cs typeface="AL-Mateen" pitchFamily="2" charset="-78"/>
              </a:rPr>
              <a:t> (</a:t>
            </a:r>
            <a:r>
              <a:rPr lang="en-US" sz="2800" b="1" dirty="0" smtClean="0">
                <a:solidFill>
                  <a:srgbClr val="0000FF"/>
                </a:solidFill>
                <a:cs typeface="+mj-cs"/>
              </a:rPr>
              <a:t>9</a:t>
            </a:r>
            <a:r>
              <a:rPr lang="en-US" sz="2800" b="1" dirty="0" smtClean="0">
                <a:solidFill>
                  <a:srgbClr val="0000FF"/>
                </a:solidFill>
                <a:cs typeface="AL-Mateen" pitchFamily="2" charset="-78"/>
              </a:rPr>
              <a:t>)</a:t>
            </a:r>
            <a:r>
              <a:rPr lang="ar-SA" sz="2800" b="1" dirty="0" smtClean="0">
                <a:solidFill>
                  <a:srgbClr val="0000FF"/>
                </a:solidFill>
                <a:cs typeface="AL-Mateen" pitchFamily="2" charset="-78"/>
              </a:rPr>
              <a:t>الاستمرارية في الوصول إلى المناهج</a:t>
            </a:r>
            <a:r>
              <a:rPr lang="ar-EG" sz="2800" b="1" dirty="0" smtClean="0">
                <a:solidFill>
                  <a:srgbClr val="0000FF"/>
                </a:solidFill>
                <a:cs typeface="AL-Mateen" pitchFamily="2" charset="-78"/>
              </a:rPr>
              <a:t>: </a:t>
            </a:r>
            <a:endParaRPr lang="en-US" sz="2800" b="1" dirty="0" smtClean="0">
              <a:solidFill>
                <a:srgbClr val="0000FF"/>
              </a:solidFill>
              <a:cs typeface="AL-Mateen" pitchFamily="2" charset="-78"/>
            </a:endParaRPr>
          </a:p>
        </p:txBody>
      </p:sp>
      <p:sp>
        <p:nvSpPr>
          <p:cNvPr id="14" name="مستطيل مستدير الزوايا 23"/>
          <p:cNvSpPr/>
          <p:nvPr/>
        </p:nvSpPr>
        <p:spPr>
          <a:xfrm>
            <a:off x="609600" y="5410200"/>
            <a:ext cx="8137888" cy="816977"/>
          </a:xfrm>
          <a:prstGeom prst="roundRect">
            <a:avLst/>
          </a:prstGeom>
          <a:solidFill>
            <a:schemeClr val="accent2">
              <a:lumMod val="40000"/>
              <a:lumOff val="60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just" rtl="1"/>
            <a:r>
              <a:rPr lang="en-US" sz="2800" b="1" dirty="0" smtClean="0">
                <a:solidFill>
                  <a:srgbClr val="0000FF"/>
                </a:solidFill>
                <a:cs typeface="AL-Mateen" pitchFamily="2" charset="-78"/>
              </a:rPr>
              <a:t> (</a:t>
            </a:r>
            <a:r>
              <a:rPr lang="en-US" sz="2800" b="1" dirty="0" smtClean="0">
                <a:solidFill>
                  <a:srgbClr val="0000FF"/>
                </a:solidFill>
                <a:cs typeface="+mj-cs"/>
              </a:rPr>
              <a:t>10</a:t>
            </a:r>
            <a:r>
              <a:rPr lang="en-US" sz="2800" b="1" dirty="0" smtClean="0">
                <a:solidFill>
                  <a:srgbClr val="0000FF"/>
                </a:solidFill>
                <a:cs typeface="AL-Mateen" pitchFamily="2" charset="-78"/>
              </a:rPr>
              <a:t>)</a:t>
            </a:r>
            <a:r>
              <a:rPr lang="ar-SA" sz="2800" b="1" dirty="0" smtClean="0">
                <a:solidFill>
                  <a:srgbClr val="0000FF"/>
                </a:solidFill>
                <a:cs typeface="AL-Mateen" pitchFamily="2" charset="-78"/>
              </a:rPr>
              <a:t>الانصراف عن الإعتماد على الحضور الفعلي:</a:t>
            </a:r>
            <a:endParaRPr lang="en-US" sz="2800" b="1" dirty="0" smtClean="0">
              <a:solidFill>
                <a:srgbClr val="0000FF"/>
              </a:solidFill>
              <a:cs typeface="AL-Mateen" pitchFamily="2" charset="-78"/>
            </a:endParaRPr>
          </a:p>
        </p:txBody>
      </p:sp>
      <p:sp>
        <p:nvSpPr>
          <p:cNvPr id="4" name="Down Arrow 3"/>
          <p:cNvSpPr/>
          <p:nvPr/>
        </p:nvSpPr>
        <p:spPr>
          <a:xfrm>
            <a:off x="4266598" y="2031353"/>
            <a:ext cx="609600" cy="3554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239567" y="3111863"/>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Down Arrow 16"/>
          <p:cNvSpPr/>
          <p:nvPr/>
        </p:nvSpPr>
        <p:spPr>
          <a:xfrm>
            <a:off x="4306355" y="4188465"/>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a:off x="4309668" y="5162443"/>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82944653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animEffect transition="in" filter="fade">
                                      <p:cBhvr>
                                        <p:cTn id="35" dur="500"/>
                                        <p:tgtEl>
                                          <p:spTgt spid="1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fltVal val="0"/>
                                          </p:val>
                                        </p:tav>
                                        <p:tav tm="100000">
                                          <p:val>
                                            <p:strVal val="#ppt_w"/>
                                          </p:val>
                                        </p:tav>
                                      </p:tavLst>
                                    </p:anim>
                                    <p:anim calcmode="lin" valueType="num">
                                      <p:cBhvr>
                                        <p:cTn id="39" dur="500" fill="hold"/>
                                        <p:tgtEl>
                                          <p:spTgt spid="12"/>
                                        </p:tgtEl>
                                        <p:attrNameLst>
                                          <p:attrName>ppt_h</p:attrName>
                                        </p:attrNameLst>
                                      </p:cBhvr>
                                      <p:tavLst>
                                        <p:tav tm="0">
                                          <p:val>
                                            <p:fltVal val="0"/>
                                          </p:val>
                                        </p:tav>
                                        <p:tav tm="100000">
                                          <p:val>
                                            <p:strVal val="#ppt_h"/>
                                          </p:val>
                                        </p:tav>
                                      </p:tavLst>
                                    </p:anim>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ppt_w</p:attrName>
                                        </p:attrNameLst>
                                      </p:cBhvr>
                                      <p:tavLst>
                                        <p:tav tm="0">
                                          <p:val>
                                            <p:fltVal val="0"/>
                                          </p:val>
                                        </p:tav>
                                        <p:tav tm="100000">
                                          <p:val>
                                            <p:strVal val="#ppt_w"/>
                                          </p:val>
                                        </p:tav>
                                      </p:tavLst>
                                    </p:anim>
                                    <p:anim calcmode="lin" valueType="num">
                                      <p:cBhvr>
                                        <p:cTn id="46" dur="500" fill="hold"/>
                                        <p:tgtEl>
                                          <p:spTgt spid="17"/>
                                        </p:tgtEl>
                                        <p:attrNameLst>
                                          <p:attrName>ppt_h</p:attrName>
                                        </p:attrNameLst>
                                      </p:cBhvr>
                                      <p:tavLst>
                                        <p:tav tm="0">
                                          <p:val>
                                            <p:fltVal val="0"/>
                                          </p:val>
                                        </p:tav>
                                        <p:tav tm="100000">
                                          <p:val>
                                            <p:strVal val="#ppt_h"/>
                                          </p:val>
                                        </p:tav>
                                      </p:tavLst>
                                    </p:anim>
                                    <p:animEffect transition="in" filter="fade">
                                      <p:cBhvr>
                                        <p:cTn id="47" dur="500"/>
                                        <p:tgtEl>
                                          <p:spTgt spid="17"/>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p:cTn id="62" dur="500" fill="hold"/>
                                        <p:tgtEl>
                                          <p:spTgt spid="14"/>
                                        </p:tgtEl>
                                        <p:attrNameLst>
                                          <p:attrName>ppt_w</p:attrName>
                                        </p:attrNameLst>
                                      </p:cBhvr>
                                      <p:tavLst>
                                        <p:tav tm="0">
                                          <p:val>
                                            <p:fltVal val="0"/>
                                          </p:val>
                                        </p:tav>
                                        <p:tav tm="100000">
                                          <p:val>
                                            <p:strVal val="#ppt_w"/>
                                          </p:val>
                                        </p:tav>
                                      </p:tavLst>
                                    </p:anim>
                                    <p:anim calcmode="lin" valueType="num">
                                      <p:cBhvr>
                                        <p:cTn id="63" dur="500" fill="hold"/>
                                        <p:tgtEl>
                                          <p:spTgt spid="14"/>
                                        </p:tgtEl>
                                        <p:attrNameLst>
                                          <p:attrName>ppt_h</p:attrName>
                                        </p:attrNameLst>
                                      </p:cBhvr>
                                      <p:tavLst>
                                        <p:tav tm="0">
                                          <p:val>
                                            <p:fltVal val="0"/>
                                          </p:val>
                                        </p:tav>
                                        <p:tav tm="100000">
                                          <p:val>
                                            <p:strVal val="#ppt_h"/>
                                          </p:val>
                                        </p:tav>
                                      </p:tavLst>
                                    </p:anim>
                                    <p:animEffect transition="in" filter="fade">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1" grpId="0" animBg="1"/>
      <p:bldP spid="12" grpId="0" animBg="1"/>
      <p:bldP spid="13" grpId="0" animBg="1"/>
      <p:bldP spid="14" grpId="0" animBg="1"/>
      <p:bldP spid="4" grpId="0" animBg="1"/>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2" name="عنوان 1"/>
          <p:cNvSpPr>
            <a:spLocks noGrp="1"/>
          </p:cNvSpPr>
          <p:nvPr>
            <p:ph type="ctrTitle"/>
          </p:nvPr>
        </p:nvSpPr>
        <p:spPr>
          <a:xfrm>
            <a:off x="1019364" y="533400"/>
            <a:ext cx="7731738" cy="609600"/>
          </a:xfrm>
        </p:spPr>
        <p:txBody>
          <a:bodyPr>
            <a:normAutofit/>
          </a:bodyPr>
          <a:lstStyle/>
          <a:p>
            <a:pPr algn="r"/>
            <a:r>
              <a:rPr lang="ar-EG" sz="3200" b="1" dirty="0" smtClean="0">
                <a:solidFill>
                  <a:srgbClr val="C00000"/>
                </a:solidFill>
                <a:cs typeface="AAA   بيروت" pitchFamily="2" charset="-78"/>
              </a:rPr>
              <a:t>تابع: </a:t>
            </a:r>
            <a:r>
              <a:rPr lang="ar-EG" sz="3200" b="1" dirty="0" smtClean="0">
                <a:solidFill>
                  <a:srgbClr val="006600"/>
                </a:solidFill>
                <a:cs typeface="AAA   بيروت" pitchFamily="2" charset="-78"/>
              </a:rPr>
              <a:t>فوائد التعليم الإلكتروني</a:t>
            </a:r>
            <a:endParaRPr lang="en-US" sz="3200" b="1" dirty="0">
              <a:solidFill>
                <a:srgbClr val="C00000"/>
              </a:solidFill>
              <a:cs typeface="AAA   بيروت" pitchFamily="2" charset="-78"/>
            </a:endParaRPr>
          </a:p>
        </p:txBody>
      </p:sp>
      <p:sp>
        <p:nvSpPr>
          <p:cNvPr id="9" name="مستطيل مستدير الزوايا 23"/>
          <p:cNvSpPr/>
          <p:nvPr/>
        </p:nvSpPr>
        <p:spPr>
          <a:xfrm>
            <a:off x="381000" y="1066800"/>
            <a:ext cx="8285922" cy="990600"/>
          </a:xfrm>
          <a:prstGeom prst="round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en-US" sz="2800" b="1" dirty="0" smtClean="0">
                <a:solidFill>
                  <a:srgbClr val="0000FF"/>
                </a:solidFill>
                <a:cs typeface="AL-Mateen" pitchFamily="2" charset="-78"/>
              </a:rPr>
              <a:t>(</a:t>
            </a:r>
            <a:r>
              <a:rPr lang="en-US" sz="2800" b="1" dirty="0" smtClean="0">
                <a:solidFill>
                  <a:srgbClr val="0000FF"/>
                </a:solidFill>
                <a:cs typeface="+mj-cs"/>
              </a:rPr>
              <a:t>11</a:t>
            </a:r>
            <a:r>
              <a:rPr lang="en-US" sz="2800" b="1" dirty="0" smtClean="0">
                <a:solidFill>
                  <a:srgbClr val="0000FF"/>
                </a:solidFill>
                <a:cs typeface="AL-Mateen" pitchFamily="2" charset="-78"/>
              </a:rPr>
              <a:t>) </a:t>
            </a:r>
            <a:r>
              <a:rPr lang="ar-EG" sz="2800" b="1" dirty="0" smtClean="0">
                <a:solidFill>
                  <a:srgbClr val="0000FF"/>
                </a:solidFill>
                <a:cs typeface="AL-Mateen" pitchFamily="2" charset="-78"/>
              </a:rPr>
              <a:t> </a:t>
            </a:r>
            <a:r>
              <a:rPr lang="ar-SA" sz="2800" b="1" dirty="0" smtClean="0">
                <a:solidFill>
                  <a:srgbClr val="0000FF"/>
                </a:solidFill>
                <a:cs typeface="AL-Mateen" pitchFamily="2" charset="-78"/>
              </a:rPr>
              <a:t>سهولة وتعدد طرق تقييم تطور الطالب: </a:t>
            </a:r>
            <a:endParaRPr lang="en-US" sz="2800" b="1" dirty="0" smtClean="0">
              <a:solidFill>
                <a:srgbClr val="0000FF"/>
              </a:solidFill>
              <a:cs typeface="AL-Mateen" pitchFamily="2" charset="-78"/>
            </a:endParaRPr>
          </a:p>
        </p:txBody>
      </p:sp>
      <p:sp>
        <p:nvSpPr>
          <p:cNvPr id="11" name="مستطيل مستدير الزوايا 23"/>
          <p:cNvSpPr/>
          <p:nvPr/>
        </p:nvSpPr>
        <p:spPr>
          <a:xfrm>
            <a:off x="533400" y="2514600"/>
            <a:ext cx="8280350" cy="877498"/>
          </a:xfrm>
          <a:prstGeom prst="roundRect">
            <a:avLst/>
          </a:prstGeom>
          <a:solidFill>
            <a:schemeClr val="accent2">
              <a:lumMod val="40000"/>
              <a:lumOff val="6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just" rtl="1"/>
            <a:r>
              <a:rPr lang="en-US" sz="2800" b="1" dirty="0" smtClean="0">
                <a:solidFill>
                  <a:srgbClr val="0000FF"/>
                </a:solidFill>
                <a:cs typeface="AL-Mateen" pitchFamily="2" charset="-78"/>
              </a:rPr>
              <a:t> (</a:t>
            </a:r>
            <a:r>
              <a:rPr lang="en-US" sz="2800" b="1" dirty="0" smtClean="0">
                <a:solidFill>
                  <a:srgbClr val="0000FF"/>
                </a:solidFill>
                <a:cs typeface="+mj-cs"/>
              </a:rPr>
              <a:t>12</a:t>
            </a:r>
            <a:r>
              <a:rPr lang="en-US" sz="2800" b="1" dirty="0" smtClean="0">
                <a:solidFill>
                  <a:srgbClr val="0000FF"/>
                </a:solidFill>
                <a:cs typeface="AL-Mateen" pitchFamily="2" charset="-78"/>
              </a:rPr>
              <a:t>) </a:t>
            </a:r>
            <a:r>
              <a:rPr lang="ar-SA" sz="2800" b="1" dirty="0" smtClean="0">
                <a:solidFill>
                  <a:srgbClr val="0000FF"/>
                </a:solidFill>
                <a:cs typeface="AL-Mateen" pitchFamily="2" charset="-78"/>
              </a:rPr>
              <a:t>الاستفادة القصوى من الزمن:</a:t>
            </a:r>
            <a:endParaRPr lang="en-US" sz="2800" b="1" dirty="0" smtClean="0">
              <a:solidFill>
                <a:srgbClr val="0000FF"/>
              </a:solidFill>
              <a:cs typeface="AL-Mateen" pitchFamily="2" charset="-78"/>
            </a:endParaRPr>
          </a:p>
        </p:txBody>
      </p:sp>
      <p:sp>
        <p:nvSpPr>
          <p:cNvPr id="13" name="مستطيل مستدير الزوايا 23"/>
          <p:cNvSpPr/>
          <p:nvPr/>
        </p:nvSpPr>
        <p:spPr>
          <a:xfrm>
            <a:off x="609600" y="3810000"/>
            <a:ext cx="8097078" cy="1006484"/>
          </a:xfrm>
          <a:prstGeom prst="roundRect">
            <a:avLst/>
          </a:prstGeom>
          <a:solidFill>
            <a:schemeClr val="accent2">
              <a:lumMod val="40000"/>
              <a:lumOff val="60000"/>
            </a:schemeClr>
          </a:solidFill>
          <a:ln/>
        </p:spPr>
        <p:style>
          <a:lnRef idx="3">
            <a:schemeClr val="lt1"/>
          </a:lnRef>
          <a:fillRef idx="1">
            <a:schemeClr val="accent4"/>
          </a:fillRef>
          <a:effectRef idx="1">
            <a:schemeClr val="accent4"/>
          </a:effectRef>
          <a:fontRef idx="minor">
            <a:schemeClr val="lt1"/>
          </a:fontRef>
        </p:style>
        <p:txBody>
          <a:bodyPr rtlCol="0" anchor="ctr"/>
          <a:lstStyle/>
          <a:p>
            <a:pPr algn="just" rtl="1"/>
            <a:r>
              <a:rPr lang="en-US" sz="2800" b="1" dirty="0" smtClean="0">
                <a:solidFill>
                  <a:srgbClr val="0000FF"/>
                </a:solidFill>
                <a:cs typeface="AL-Mateen" pitchFamily="2" charset="-78"/>
              </a:rPr>
              <a:t> (</a:t>
            </a:r>
            <a:r>
              <a:rPr lang="en-US" sz="2800" b="1" dirty="0" smtClean="0">
                <a:solidFill>
                  <a:srgbClr val="0000FF"/>
                </a:solidFill>
                <a:cs typeface="+mj-cs"/>
              </a:rPr>
              <a:t>13</a:t>
            </a:r>
            <a:r>
              <a:rPr lang="en-US" sz="2800" b="1" dirty="0" smtClean="0">
                <a:solidFill>
                  <a:srgbClr val="0000FF"/>
                </a:solidFill>
                <a:cs typeface="AL-Mateen" pitchFamily="2" charset="-78"/>
              </a:rPr>
              <a:t>)</a:t>
            </a:r>
            <a:r>
              <a:rPr lang="ar-SA" sz="2800" b="1" dirty="0" smtClean="0">
                <a:solidFill>
                  <a:srgbClr val="0000FF"/>
                </a:solidFill>
                <a:cs typeface="AL-Mateen" pitchFamily="2" charset="-78"/>
              </a:rPr>
              <a:t>تقليل الأعباء الإدارية بالنسبة للمعلم: </a:t>
            </a:r>
            <a:endParaRPr lang="en-US" sz="2800" b="1" dirty="0" smtClean="0">
              <a:solidFill>
                <a:srgbClr val="0000FF"/>
              </a:solidFill>
              <a:cs typeface="AL-Mateen" pitchFamily="2" charset="-78"/>
            </a:endParaRPr>
          </a:p>
        </p:txBody>
      </p:sp>
      <p:sp>
        <p:nvSpPr>
          <p:cNvPr id="14" name="مستطيل مستدير الزوايا 23"/>
          <p:cNvSpPr/>
          <p:nvPr/>
        </p:nvSpPr>
        <p:spPr>
          <a:xfrm>
            <a:off x="548912" y="5181600"/>
            <a:ext cx="8137888" cy="816977"/>
          </a:xfrm>
          <a:prstGeom prst="roundRect">
            <a:avLst/>
          </a:prstGeom>
          <a:solidFill>
            <a:schemeClr val="accent2">
              <a:lumMod val="40000"/>
              <a:lumOff val="60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just" rtl="1"/>
            <a:r>
              <a:rPr lang="ar-EG" sz="2800" b="1" dirty="0" smtClean="0">
                <a:solidFill>
                  <a:srgbClr val="0000FF"/>
                </a:solidFill>
                <a:cs typeface="AL-Mateen" pitchFamily="2" charset="-78"/>
              </a:rPr>
              <a:t>(</a:t>
            </a:r>
            <a:r>
              <a:rPr lang="en-US" sz="2800" b="1" dirty="0" smtClean="0">
                <a:solidFill>
                  <a:srgbClr val="0000FF"/>
                </a:solidFill>
                <a:cs typeface="+mj-cs"/>
              </a:rPr>
              <a:t>14</a:t>
            </a:r>
            <a:r>
              <a:rPr lang="ar-EG" sz="2800" b="1" dirty="0" smtClean="0">
                <a:solidFill>
                  <a:srgbClr val="0000FF"/>
                </a:solidFill>
                <a:cs typeface="AL-Mateen" pitchFamily="2" charset="-78"/>
              </a:rPr>
              <a:t>) </a:t>
            </a:r>
            <a:r>
              <a:rPr lang="ar-SA" sz="2800" b="1" dirty="0" smtClean="0">
                <a:solidFill>
                  <a:srgbClr val="0000FF"/>
                </a:solidFill>
                <a:cs typeface="AL-Mateen" pitchFamily="2" charset="-78"/>
              </a:rPr>
              <a:t>تقليل حجم العمل في المدرسة: </a:t>
            </a:r>
            <a:endParaRPr lang="en-US" sz="2800" b="1" dirty="0" smtClean="0">
              <a:solidFill>
                <a:srgbClr val="0000FF"/>
              </a:solidFill>
              <a:cs typeface="AL-Mateen" pitchFamily="2" charset="-78"/>
            </a:endParaRPr>
          </a:p>
        </p:txBody>
      </p:sp>
      <p:sp>
        <p:nvSpPr>
          <p:cNvPr id="4" name="Down Arrow 3"/>
          <p:cNvSpPr/>
          <p:nvPr/>
        </p:nvSpPr>
        <p:spPr>
          <a:xfrm>
            <a:off x="4266598" y="2159188"/>
            <a:ext cx="609600" cy="3554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Down Arrow 15"/>
          <p:cNvSpPr/>
          <p:nvPr/>
        </p:nvSpPr>
        <p:spPr>
          <a:xfrm>
            <a:off x="4343400" y="3416663"/>
            <a:ext cx="609600" cy="317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Down Arrow 17"/>
          <p:cNvSpPr/>
          <p:nvPr/>
        </p:nvSpPr>
        <p:spPr>
          <a:xfrm>
            <a:off x="4309668" y="4876800"/>
            <a:ext cx="609600" cy="2623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82944653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animEffect transition="in" filter="fade">
                                      <p:cBhvr>
                                        <p:cTn id="35" dur="500"/>
                                        <p:tgtEl>
                                          <p:spTgt spid="1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500" fill="hold"/>
                                        <p:tgtEl>
                                          <p:spTgt spid="14"/>
                                        </p:tgtEl>
                                        <p:attrNameLst>
                                          <p:attrName>ppt_w</p:attrName>
                                        </p:attrNameLst>
                                      </p:cBhvr>
                                      <p:tavLst>
                                        <p:tav tm="0">
                                          <p:val>
                                            <p:fltVal val="0"/>
                                          </p:val>
                                        </p:tav>
                                        <p:tav tm="100000">
                                          <p:val>
                                            <p:strVal val="#ppt_w"/>
                                          </p:val>
                                        </p:tav>
                                      </p:tavLst>
                                    </p:anim>
                                    <p:anim calcmode="lin" valueType="num">
                                      <p:cBhvr>
                                        <p:cTn id="51" dur="500" fill="hold"/>
                                        <p:tgtEl>
                                          <p:spTgt spid="14"/>
                                        </p:tgtEl>
                                        <p:attrNameLst>
                                          <p:attrName>ppt_h</p:attrName>
                                        </p:attrNameLst>
                                      </p:cBhvr>
                                      <p:tavLst>
                                        <p:tav tm="0">
                                          <p:val>
                                            <p:fltVal val="0"/>
                                          </p:val>
                                        </p:tav>
                                        <p:tav tm="100000">
                                          <p:val>
                                            <p:strVal val="#ppt_h"/>
                                          </p:val>
                                        </p:tav>
                                      </p:tavLst>
                                    </p:anim>
                                    <p:animEffect transition="in" filter="fade">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1" grpId="0" animBg="1"/>
      <p:bldP spid="13" grpId="0" animBg="1"/>
      <p:bldP spid="14" grpId="0" animBg="1"/>
      <p:bldP spid="4" grpId="0" animBg="1"/>
      <p:bldP spid="16"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1123364" y="1371600"/>
            <a:ext cx="6725236" cy="44196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400" dirty="0">
              <a:ln w="1905">
                <a:solidFill>
                  <a:srgbClr val="1F497D"/>
                </a:solidFill>
              </a:ln>
              <a:solidFill>
                <a:prstClr val="black"/>
              </a:solidFill>
              <a:cs typeface="PT Bold Heading" pitchFamily="2" charset="-78"/>
            </a:endParaRPr>
          </a:p>
        </p:txBody>
      </p:sp>
      <p:graphicFrame>
        <p:nvGraphicFramePr>
          <p:cNvPr id="14" name="رسم تخطيطي 13"/>
          <p:cNvGraphicFramePr/>
          <p:nvPr>
            <p:extLst>
              <p:ext uri="{D42A27DB-BD31-4B8C-83A1-F6EECF244321}">
                <p14:modId xmlns:p14="http://schemas.microsoft.com/office/powerpoint/2010/main" xmlns="" val="1104017750"/>
              </p:ext>
            </p:extLst>
          </p:nvPr>
        </p:nvGraphicFramePr>
        <p:xfrm>
          <a:off x="457200" y="1371600"/>
          <a:ext cx="8305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bwMode="auto">
          <a:xfrm>
            <a:off x="152400" y="704130"/>
            <a:ext cx="8839200" cy="6045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a:lstStyle>
          <a:p>
            <a:r>
              <a:rPr lang="ar-EG" sz="3200" b="1" dirty="0" smtClean="0">
                <a:solidFill>
                  <a:srgbClr val="C00000"/>
                </a:solidFill>
                <a:effectLst/>
                <a:cs typeface="AAA   بيروت" pitchFamily="2" charset="-78"/>
              </a:rPr>
              <a:t>السؤال الخامس: </a:t>
            </a:r>
            <a:r>
              <a:rPr lang="ar-EG" sz="3200" b="1" dirty="0" smtClean="0">
                <a:solidFill>
                  <a:srgbClr val="CC0099"/>
                </a:solidFill>
                <a:effectLst/>
                <a:cs typeface="AAA   بيروت" pitchFamily="2" charset="-78"/>
              </a:rPr>
              <a:t>ما التقنيات التي تستخدم في التعلم الإلكتروني ؟</a:t>
            </a:r>
            <a:endParaRPr lang="en-US" sz="6000" b="1" dirty="0">
              <a:solidFill>
                <a:srgbClr val="CC0099"/>
              </a:solidFill>
              <a:cs typeface="AAA   بيروت" pitchFamily="2" charset="-78"/>
            </a:endParaRPr>
          </a:p>
        </p:txBody>
      </p:sp>
      <p:sp>
        <p:nvSpPr>
          <p:cNvPr id="9" name="مربع نص 19"/>
          <p:cNvSpPr txBox="1"/>
          <p:nvPr/>
        </p:nvSpPr>
        <p:spPr>
          <a:xfrm>
            <a:off x="4267200" y="133290"/>
            <a:ext cx="44958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247326090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81000" y="533400"/>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pic>
        <p:nvPicPr>
          <p:cNvPr id="8" name="Picture 6" descr="flowers5"/>
          <p:cNvPicPr>
            <a:picLocks noChangeAspect="1" noChangeArrowheads="1" noCrop="1"/>
          </p:cNvPicPr>
          <p:nvPr/>
        </p:nvPicPr>
        <p:blipFill>
          <a:blip r:embed="rId2" cstate="print"/>
          <a:srcRect/>
          <a:stretch>
            <a:fillRect/>
          </a:stretch>
        </p:blipFill>
        <p:spPr bwMode="auto">
          <a:xfrm>
            <a:off x="1371601" y="1295400"/>
            <a:ext cx="6233298" cy="4953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1" name="مربع نص 10"/>
          <p:cNvSpPr txBox="1"/>
          <p:nvPr/>
        </p:nvSpPr>
        <p:spPr>
          <a:xfrm>
            <a:off x="3733800" y="1371600"/>
            <a:ext cx="3810000" cy="954107"/>
          </a:xfrm>
          <a:prstGeom prst="rect">
            <a:avLst/>
          </a:prstGeom>
          <a:noFill/>
        </p:spPr>
        <p:txBody>
          <a:bodyPr wrap="square" rtlCol="0">
            <a:spAutoFit/>
          </a:bodyPr>
          <a:lstStyle/>
          <a:p>
            <a:pPr algn="ctr"/>
            <a:r>
              <a:rPr lang="ar-SA" sz="2800" b="1" dirty="0" smtClean="0">
                <a:ln w="1905"/>
                <a:solidFill>
                  <a:schemeClr val="bg1"/>
                </a:solidFill>
                <a:effectLst>
                  <a:innerShdw blurRad="69850" dist="43180" dir="5400000">
                    <a:srgbClr val="000000">
                      <a:alpha val="65000"/>
                    </a:srgbClr>
                  </a:innerShdw>
                </a:effectLst>
                <a:latin typeface="GE SS Two Bold" pitchFamily="18" charset="-78"/>
                <a:ea typeface="GE SS Two Bold" pitchFamily="18" charset="-78"/>
                <a:cs typeface="PT Bold Heading" pitchFamily="2" charset="-78"/>
              </a:rPr>
              <a:t>شكراً لحسن </a:t>
            </a:r>
            <a:r>
              <a:rPr lang="ar-EG" sz="2800" b="1" dirty="0" smtClean="0">
                <a:ln w="1905"/>
                <a:solidFill>
                  <a:schemeClr val="bg1"/>
                </a:solidFill>
                <a:effectLst>
                  <a:innerShdw blurRad="69850" dist="43180" dir="5400000">
                    <a:srgbClr val="000000">
                      <a:alpha val="65000"/>
                    </a:srgbClr>
                  </a:innerShdw>
                </a:effectLst>
                <a:latin typeface="GE SS Two Bold" pitchFamily="18" charset="-78"/>
                <a:ea typeface="GE SS Two Bold" pitchFamily="18" charset="-78"/>
                <a:cs typeface="PT Bold Heading" pitchFamily="2" charset="-78"/>
              </a:rPr>
              <a:t>المتابعة والاهتمام</a:t>
            </a:r>
            <a:endParaRPr lang="en-US" sz="2800" b="1" dirty="0">
              <a:ln w="1905"/>
              <a:solidFill>
                <a:schemeClr val="bg1"/>
              </a:solidFill>
              <a:effectLst>
                <a:innerShdw blurRad="69850" dist="43180" dir="5400000">
                  <a:srgbClr val="000000">
                    <a:alpha val="65000"/>
                  </a:srgbClr>
                </a:innerShdw>
              </a:effectLst>
              <a:latin typeface="GE SS Two Bold" pitchFamily="18" charset="-78"/>
              <a:ea typeface="GE SS Two Bold" pitchFamily="18" charset="-78"/>
              <a:cs typeface="PT Bold Heading" pitchFamily="2" charset="-78"/>
            </a:endParaRPr>
          </a:p>
        </p:txBody>
      </p:sp>
      <p:sp>
        <p:nvSpPr>
          <p:cNvPr id="9" name="مربع نص 10"/>
          <p:cNvSpPr txBox="1"/>
          <p:nvPr/>
        </p:nvSpPr>
        <p:spPr>
          <a:xfrm>
            <a:off x="2438400" y="3581400"/>
            <a:ext cx="3810000" cy="954107"/>
          </a:xfrm>
          <a:prstGeom prst="rect">
            <a:avLst/>
          </a:prstGeom>
          <a:noFill/>
        </p:spPr>
        <p:txBody>
          <a:bodyPr wrap="square" rtlCol="0">
            <a:spAutoFit/>
          </a:bodyPr>
          <a:lstStyle/>
          <a:p>
            <a:pPr algn="ctr"/>
            <a:r>
              <a:rPr lang="ar-EG" sz="2800" b="1" dirty="0" smtClean="0">
                <a:ln w="1905"/>
                <a:solidFill>
                  <a:schemeClr val="bg1"/>
                </a:solidFill>
                <a:effectLst>
                  <a:innerShdw blurRad="69850" dist="43180" dir="5400000">
                    <a:srgbClr val="000000">
                      <a:alpha val="65000"/>
                    </a:srgbClr>
                  </a:innerShdw>
                </a:effectLst>
                <a:latin typeface="GE SS Two Bold" pitchFamily="18" charset="-78"/>
                <a:ea typeface="GE SS Two Bold" pitchFamily="18" charset="-78"/>
                <a:cs typeface="PT Bold Heading" pitchFamily="2" charset="-78"/>
              </a:rPr>
              <a:t>حفظكم الله من كل مكروه وسوء</a:t>
            </a:r>
            <a:endParaRPr lang="en-US" sz="2800" b="1" dirty="0">
              <a:ln w="1905"/>
              <a:solidFill>
                <a:schemeClr val="bg1"/>
              </a:solidFill>
              <a:effectLst>
                <a:innerShdw blurRad="69850" dist="43180" dir="5400000">
                  <a:srgbClr val="000000">
                    <a:alpha val="65000"/>
                  </a:srgbClr>
                </a:innerShdw>
              </a:effectLst>
              <a:latin typeface="GE SS Two Bold" pitchFamily="18" charset="-78"/>
              <a:ea typeface="GE SS Two Bold" pitchFamily="18" charset="-78"/>
              <a:cs typeface="PT Bold Heading" pitchFamily="2" charset="-78"/>
            </a:endParaRPr>
          </a:p>
        </p:txBody>
      </p:sp>
      <p:sp>
        <p:nvSpPr>
          <p:cNvPr id="12" name="مربع نص 10"/>
          <p:cNvSpPr txBox="1"/>
          <p:nvPr/>
        </p:nvSpPr>
        <p:spPr>
          <a:xfrm>
            <a:off x="1447800" y="5257800"/>
            <a:ext cx="5943600" cy="461665"/>
          </a:xfrm>
          <a:prstGeom prst="rect">
            <a:avLst/>
          </a:prstGeom>
          <a:noFill/>
        </p:spPr>
        <p:txBody>
          <a:bodyPr wrap="square" rtlCol="0">
            <a:spAutoFit/>
          </a:bodyPr>
          <a:lstStyle/>
          <a:p>
            <a:pPr algn="ctr"/>
            <a:r>
              <a:rPr lang="en-US" sz="2400" b="1" dirty="0" smtClean="0">
                <a:ln w="1905"/>
                <a:solidFill>
                  <a:schemeClr val="accent6">
                    <a:lumMod val="20000"/>
                    <a:lumOff val="80000"/>
                  </a:schemeClr>
                </a:solidFill>
                <a:effectLst>
                  <a:innerShdw blurRad="69850" dist="43180" dir="5400000">
                    <a:srgbClr val="000000">
                      <a:alpha val="65000"/>
                    </a:srgbClr>
                  </a:innerShdw>
                </a:effectLst>
                <a:latin typeface="Bahnschrift SemiBold" pitchFamily="34" charset="0"/>
                <a:ea typeface="Gadugi" pitchFamily="34" charset="0"/>
                <a:cs typeface="PT Bold Heading" pitchFamily="2" charset="-78"/>
              </a:rPr>
              <a:t>Associated. Prof. Abdulrasoul Abdullah </a:t>
            </a:r>
            <a:endParaRPr lang="en-US" sz="2400" b="1" dirty="0">
              <a:ln w="1905"/>
              <a:solidFill>
                <a:schemeClr val="accent6">
                  <a:lumMod val="20000"/>
                  <a:lumOff val="80000"/>
                </a:schemeClr>
              </a:solidFill>
              <a:effectLst>
                <a:innerShdw blurRad="69850" dist="43180" dir="5400000">
                  <a:srgbClr val="000000">
                    <a:alpha val="65000"/>
                  </a:srgbClr>
                </a:innerShdw>
              </a:effectLst>
              <a:latin typeface="Bahnschrift SemiBold" pitchFamily="34" charset="0"/>
              <a:ea typeface="Gadugi" pitchFamily="34" charset="0"/>
              <a:cs typeface="PT Bold Heading" pitchFamily="2" charset="-78"/>
            </a:endParaRPr>
          </a:p>
        </p:txBody>
      </p:sp>
      <p:sp>
        <p:nvSpPr>
          <p:cNvPr id="13" name="مربع نص 19"/>
          <p:cNvSpPr txBox="1"/>
          <p:nvPr/>
        </p:nvSpPr>
        <p:spPr>
          <a:xfrm>
            <a:off x="4267200" y="76200"/>
            <a:ext cx="44958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35254576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anim calcmode="lin" valueType="num">
                                      <p:cBhvr>
                                        <p:cTn id="13" dur="2000" fill="hold"/>
                                        <p:tgtEl>
                                          <p:spTgt spid="8"/>
                                        </p:tgtEl>
                                        <p:attrNameLst>
                                          <p:attrName>ppt_w</p:attrName>
                                        </p:attrNameLst>
                                      </p:cBhvr>
                                      <p:tavLst>
                                        <p:tav tm="0" fmla="#ppt_w*sin(2.5*pi*$)">
                                          <p:val>
                                            <p:fltVal val="0"/>
                                          </p:val>
                                        </p:tav>
                                        <p:tav tm="100000">
                                          <p:val>
                                            <p:fltVal val="1"/>
                                          </p:val>
                                        </p:tav>
                                      </p:tavLst>
                                    </p:anim>
                                    <p:anim calcmode="lin" valueType="num">
                                      <p:cBhvr>
                                        <p:cTn id="14"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anim calcmode="lin" valueType="num">
                                      <p:cBhvr>
                                        <p:cTn id="20" dur="2000" fill="hold"/>
                                        <p:tgtEl>
                                          <p:spTgt spid="9"/>
                                        </p:tgtEl>
                                        <p:attrNameLst>
                                          <p:attrName>ppt_w</p:attrName>
                                        </p:attrNameLst>
                                      </p:cBhvr>
                                      <p:tavLst>
                                        <p:tav tm="0" fmla="#ppt_w*sin(2.5*pi*$)">
                                          <p:val>
                                            <p:fltVal val="0"/>
                                          </p:val>
                                        </p:tav>
                                        <p:tav tm="100000">
                                          <p:val>
                                            <p:fltVal val="1"/>
                                          </p:val>
                                        </p:tav>
                                      </p:tavLst>
                                    </p:anim>
                                    <p:anim calcmode="lin" valueType="num">
                                      <p:cBhvr>
                                        <p:cTn id="21"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anim calcmode="lin" valueType="num">
                                      <p:cBhvr>
                                        <p:cTn id="27" dur="2000" fill="hold"/>
                                        <p:tgtEl>
                                          <p:spTgt spid="12"/>
                                        </p:tgtEl>
                                        <p:attrNameLst>
                                          <p:attrName>ppt_w</p:attrName>
                                        </p:attrNameLst>
                                      </p:cBhvr>
                                      <p:tavLst>
                                        <p:tav tm="0" fmla="#ppt_w*sin(2.5*pi*$)">
                                          <p:val>
                                            <p:fltVal val="0"/>
                                          </p:val>
                                        </p:tav>
                                        <p:tav tm="100000">
                                          <p:val>
                                            <p:fltVal val="1"/>
                                          </p:val>
                                        </p:tav>
                                      </p:tavLst>
                                    </p:anim>
                                    <p:anim calcmode="lin" valueType="num">
                                      <p:cBhvr>
                                        <p:cTn id="28"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228600" y="381000"/>
          <a:ext cx="8605838" cy="5940425"/>
        </p:xfrm>
        <a:graphic>
          <a:graphicData uri="http://schemas.openxmlformats.org/presentationml/2006/ole">
            <p:oleObj spid="_x0000_s2050" name="CorelDRAW" r:id="rId3" imgW="9484200" imgH="6379920" progId="">
              <p:embed/>
            </p:oleObj>
          </a:graphicData>
        </a:graphic>
      </p:graphicFrame>
      <p:grpSp>
        <p:nvGrpSpPr>
          <p:cNvPr id="6" name="Organization Chart 13"/>
          <p:cNvGrpSpPr>
            <a:grpSpLocks noChangeAspect="1"/>
          </p:cNvGrpSpPr>
          <p:nvPr/>
        </p:nvGrpSpPr>
        <p:grpSpPr bwMode="auto">
          <a:xfrm>
            <a:off x="4572000" y="792163"/>
            <a:ext cx="3733800" cy="4770437"/>
            <a:chOff x="1152" y="1298"/>
            <a:chExt cx="1440" cy="2447"/>
          </a:xfrm>
        </p:grpSpPr>
        <p:cxnSp>
          <p:nvCxnSpPr>
            <p:cNvPr id="2053" name="_s2053"/>
            <p:cNvCxnSpPr>
              <a:cxnSpLocks noChangeShapeType="1"/>
              <a:stCxn id="17" idx="3"/>
              <a:endCxn id="12" idx="2"/>
            </p:cNvCxnSpPr>
            <p:nvPr/>
          </p:nvCxnSpPr>
          <p:spPr bwMode="auto">
            <a:xfrm flipV="1">
              <a:off x="2016" y="1586"/>
              <a:ext cx="144" cy="2016"/>
            </a:xfrm>
            <a:prstGeom prst="bentConnector2">
              <a:avLst/>
            </a:prstGeom>
            <a:noFill/>
            <a:ln w="28575">
              <a:solidFill>
                <a:schemeClr val="tx1"/>
              </a:solidFill>
              <a:miter lim="800000"/>
              <a:headEnd/>
              <a:tailEnd/>
            </a:ln>
          </p:spPr>
        </p:cxnSp>
        <p:cxnSp>
          <p:nvCxnSpPr>
            <p:cNvPr id="2054" name="_s2054"/>
            <p:cNvCxnSpPr>
              <a:cxnSpLocks noChangeShapeType="1"/>
              <a:stCxn id="16" idx="3"/>
              <a:endCxn id="12" idx="2"/>
            </p:cNvCxnSpPr>
            <p:nvPr/>
          </p:nvCxnSpPr>
          <p:spPr bwMode="auto">
            <a:xfrm flipV="1">
              <a:off x="2016" y="1586"/>
              <a:ext cx="144" cy="1584"/>
            </a:xfrm>
            <a:prstGeom prst="bentConnector2">
              <a:avLst/>
            </a:prstGeom>
            <a:noFill/>
            <a:ln w="28575">
              <a:solidFill>
                <a:schemeClr val="tx1"/>
              </a:solidFill>
              <a:miter lim="800000"/>
              <a:headEnd/>
              <a:tailEnd/>
            </a:ln>
          </p:spPr>
        </p:cxnSp>
        <p:cxnSp>
          <p:nvCxnSpPr>
            <p:cNvPr id="2055" name="_s2055"/>
            <p:cNvCxnSpPr>
              <a:cxnSpLocks noChangeShapeType="1"/>
              <a:stCxn id="15" idx="3"/>
              <a:endCxn id="12" idx="2"/>
            </p:cNvCxnSpPr>
            <p:nvPr/>
          </p:nvCxnSpPr>
          <p:spPr bwMode="auto">
            <a:xfrm flipV="1">
              <a:off x="2016" y="1586"/>
              <a:ext cx="144" cy="1153"/>
            </a:xfrm>
            <a:prstGeom prst="bentConnector2">
              <a:avLst/>
            </a:prstGeom>
            <a:noFill/>
            <a:ln w="28575">
              <a:solidFill>
                <a:schemeClr val="tx1"/>
              </a:solidFill>
              <a:miter lim="800000"/>
              <a:headEnd/>
              <a:tailEnd/>
            </a:ln>
          </p:spPr>
        </p:cxnSp>
        <p:cxnSp>
          <p:nvCxnSpPr>
            <p:cNvPr id="2056" name="_s2056"/>
            <p:cNvCxnSpPr>
              <a:cxnSpLocks noChangeShapeType="1"/>
              <a:stCxn id="14" idx="3"/>
              <a:endCxn id="12" idx="2"/>
            </p:cNvCxnSpPr>
            <p:nvPr/>
          </p:nvCxnSpPr>
          <p:spPr bwMode="auto">
            <a:xfrm flipV="1">
              <a:off x="2016" y="1586"/>
              <a:ext cx="144" cy="720"/>
            </a:xfrm>
            <a:prstGeom prst="bentConnector2">
              <a:avLst/>
            </a:prstGeom>
            <a:noFill/>
            <a:ln w="28575">
              <a:solidFill>
                <a:schemeClr val="tx1"/>
              </a:solidFill>
              <a:miter lim="800000"/>
              <a:headEnd/>
              <a:tailEnd/>
            </a:ln>
          </p:spPr>
        </p:cxnSp>
        <p:cxnSp>
          <p:nvCxnSpPr>
            <p:cNvPr id="2057" name="_s2057"/>
            <p:cNvCxnSpPr>
              <a:cxnSpLocks noChangeShapeType="1"/>
              <a:stCxn id="13" idx="3"/>
              <a:endCxn id="12" idx="2"/>
            </p:cNvCxnSpPr>
            <p:nvPr/>
          </p:nvCxnSpPr>
          <p:spPr bwMode="auto">
            <a:xfrm flipV="1">
              <a:off x="2016" y="1586"/>
              <a:ext cx="144" cy="288"/>
            </a:xfrm>
            <a:prstGeom prst="bentConnector2">
              <a:avLst/>
            </a:prstGeom>
            <a:noFill/>
            <a:ln w="28575">
              <a:solidFill>
                <a:schemeClr val="tx1"/>
              </a:solidFill>
              <a:miter lim="800000"/>
              <a:headEnd/>
              <a:tailEnd/>
            </a:ln>
          </p:spPr>
        </p:cxnSp>
        <p:sp>
          <p:nvSpPr>
            <p:cNvPr id="12" name="_s2058"/>
            <p:cNvSpPr>
              <a:spLocks noChangeArrowheads="1"/>
            </p:cNvSpPr>
            <p:nvPr/>
          </p:nvSpPr>
          <p:spPr bwMode="auto">
            <a:xfrm>
              <a:off x="1728" y="1298"/>
              <a:ext cx="864" cy="288"/>
            </a:xfrm>
            <a:prstGeom prst="roundRect">
              <a:avLst>
                <a:gd name="adj" fmla="val 16667"/>
              </a:avLst>
            </a:prstGeom>
            <a:no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50000"/>
                </a:spcBef>
                <a:spcAft>
                  <a:spcPct val="0"/>
                </a:spcAft>
                <a:buClrTx/>
                <a:buSzTx/>
                <a:buFontTx/>
                <a:buNone/>
                <a:tabLst/>
              </a:pPr>
              <a:endParaRPr kumimoji="0" lang="ar-SA" sz="1400" b="0" i="0" u="none" strike="noStrike" cap="none" normalizeH="0" baseline="0" dirty="0" smtClean="0">
                <a:ln>
                  <a:noFill/>
                </a:ln>
                <a:solidFill>
                  <a:srgbClr val="FF0000"/>
                </a:solidFill>
                <a:effectLst/>
                <a:latin typeface="Tahoma" pitchFamily="34" charset="0"/>
                <a:cs typeface="Tahoma" pitchFamily="34" charset="0"/>
              </a:endParaRPr>
            </a:p>
            <a:p>
              <a:pPr marL="0" marR="0" lvl="0" indent="0" algn="ctr" defTabSz="914400" rtl="1" eaLnBrk="1" fontAlgn="base" latinLnBrk="0" hangingPunct="1">
                <a:lnSpc>
                  <a:spcPct val="100000"/>
                </a:lnSpc>
                <a:spcBef>
                  <a:spcPts val="1200"/>
                </a:spcBef>
                <a:spcAft>
                  <a:spcPct val="0"/>
                </a:spcAft>
                <a:buClrTx/>
                <a:buSzTx/>
                <a:buFontTx/>
                <a:buNone/>
                <a:tabLst/>
              </a:pPr>
              <a:r>
                <a:rPr kumimoji="0" lang="ar-EG" sz="2400" b="0" i="0" u="none" strike="noStrike" cap="none" normalizeH="0" baseline="0" dirty="0" smtClean="0">
                  <a:ln>
                    <a:noFill/>
                  </a:ln>
                  <a:solidFill>
                    <a:srgbClr val="FF0000"/>
                  </a:solidFill>
                  <a:effectLst/>
                  <a:latin typeface="Tahoma" pitchFamily="34" charset="0"/>
                  <a:cs typeface="AAA   بيروت" pitchFamily="2" charset="-78"/>
                </a:rPr>
                <a:t>التعلم الإلكتروني</a:t>
              </a:r>
              <a:endParaRPr kumimoji="0" lang="en-US" sz="2400" b="0" i="0" u="none" strike="noStrike" cap="none" normalizeH="0" baseline="0" dirty="0" smtClean="0">
                <a:ln>
                  <a:noFill/>
                </a:ln>
                <a:solidFill>
                  <a:srgbClr val="FF0000"/>
                </a:solidFill>
                <a:effectLst/>
                <a:latin typeface="Tahoma" pitchFamily="34" charset="0"/>
                <a:cs typeface="AAA   بيروت"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ahoma" pitchFamily="34" charset="0"/>
                <a:cs typeface="Tahoma" pitchFamily="34" charset="0"/>
              </a:endParaRPr>
            </a:p>
          </p:txBody>
        </p:sp>
        <p:sp>
          <p:nvSpPr>
            <p:cNvPr id="13" name="_s2059"/>
            <p:cNvSpPr>
              <a:spLocks noChangeArrowheads="1"/>
            </p:cNvSpPr>
            <p:nvPr/>
          </p:nvSpPr>
          <p:spPr bwMode="auto">
            <a:xfrm>
              <a:off x="1152" y="1730"/>
              <a:ext cx="864" cy="288"/>
            </a:xfrm>
            <a:prstGeom prst="roundRect">
              <a:avLst>
                <a:gd name="adj" fmla="val 16667"/>
              </a:avLst>
            </a:prstGeom>
            <a:blipFill>
              <a:blip r:embed="rId4" cstate="print"/>
              <a:tile tx="0" ty="0" sx="100000" sy="100000" flip="none" algn="tl"/>
            </a:blip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 typeface="Arial" pitchFamily="34" charset="0"/>
                <a:buChar char="•"/>
                <a:tabLst/>
              </a:pPr>
              <a:r>
                <a:rPr kumimoji="0" lang="ar-EG" sz="2800" b="0" i="0" u="none" strike="noStrike" cap="none" normalizeH="0" baseline="0" dirty="0" smtClean="0">
                  <a:ln>
                    <a:noFill/>
                  </a:ln>
                  <a:solidFill>
                    <a:srgbClr val="002060"/>
                  </a:solidFill>
                  <a:effectLst/>
                  <a:latin typeface="Tahoma" pitchFamily="34" charset="0"/>
                  <a:cs typeface="AAA   بيروت" pitchFamily="2" charset="-78"/>
                </a:rPr>
                <a:t>مقدمة</a:t>
              </a:r>
              <a:endParaRPr kumimoji="0" lang="en-US" sz="2800" b="0" i="0" u="none" strike="noStrike" cap="none" normalizeH="0" baseline="0" dirty="0" smtClean="0">
                <a:ln>
                  <a:noFill/>
                </a:ln>
                <a:solidFill>
                  <a:srgbClr val="002060"/>
                </a:solidFill>
                <a:effectLst/>
                <a:latin typeface="Tahoma" pitchFamily="34" charset="0"/>
                <a:cs typeface="AAA   بيروت" pitchFamily="2" charset="-78"/>
              </a:endParaRPr>
            </a:p>
          </p:txBody>
        </p:sp>
        <p:sp>
          <p:nvSpPr>
            <p:cNvPr id="14" name="_s2060"/>
            <p:cNvSpPr>
              <a:spLocks noChangeArrowheads="1"/>
            </p:cNvSpPr>
            <p:nvPr/>
          </p:nvSpPr>
          <p:spPr bwMode="auto">
            <a:xfrm>
              <a:off x="1152" y="2162"/>
              <a:ext cx="864" cy="288"/>
            </a:xfrm>
            <a:prstGeom prst="roundRect">
              <a:avLst>
                <a:gd name="adj" fmla="val 16667"/>
              </a:avLst>
            </a:prstGeom>
            <a:blipFill>
              <a:blip r:embed="rId4" cstate="print"/>
              <a:tile tx="0" ty="0" sx="100000" sy="100000" flip="none" algn="tl"/>
            </a:blipFill>
            <a:ln w="9525">
              <a:solidFill>
                <a:srgbClr val="CC00FF"/>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 typeface="Arial" pitchFamily="34" charset="0"/>
                <a:buChar char="•"/>
                <a:tabLst/>
              </a:pPr>
              <a:r>
                <a:rPr kumimoji="0" lang="ar-EG" sz="3200" b="0" i="0" u="none" strike="noStrike" cap="none" normalizeH="0" baseline="0" dirty="0" smtClean="0">
                  <a:ln>
                    <a:noFill/>
                  </a:ln>
                  <a:solidFill>
                    <a:srgbClr val="002060"/>
                  </a:solidFill>
                  <a:effectLst/>
                  <a:latin typeface="Tahoma" pitchFamily="34" charset="0"/>
                  <a:cs typeface="AAA   بيروت" pitchFamily="2" charset="-78"/>
                </a:rPr>
                <a:t>المفهوم</a:t>
              </a:r>
              <a:r>
                <a:rPr kumimoji="0" lang="ar-EG" sz="3200" b="0" i="0" u="none" strike="noStrike" cap="none" normalizeH="0" dirty="0" smtClean="0">
                  <a:ln>
                    <a:noFill/>
                  </a:ln>
                  <a:solidFill>
                    <a:srgbClr val="002060"/>
                  </a:solidFill>
                  <a:effectLst/>
                  <a:latin typeface="Tahoma" pitchFamily="34" charset="0"/>
                  <a:cs typeface="AAA   بيروت" pitchFamily="2" charset="-78"/>
                </a:rPr>
                <a:t> </a:t>
              </a:r>
              <a:endParaRPr kumimoji="0" lang="en-US" sz="3200" b="0" i="0" u="none" strike="noStrike" cap="none" normalizeH="0" baseline="0" dirty="0" smtClean="0">
                <a:ln>
                  <a:noFill/>
                </a:ln>
                <a:solidFill>
                  <a:srgbClr val="002060"/>
                </a:solidFill>
                <a:effectLst/>
                <a:latin typeface="Tahoma" pitchFamily="34" charset="0"/>
                <a:cs typeface="AAA   بيروت" pitchFamily="2" charset="-78"/>
              </a:endParaRPr>
            </a:p>
          </p:txBody>
        </p:sp>
        <p:sp>
          <p:nvSpPr>
            <p:cNvPr id="15" name="_s2061"/>
            <p:cNvSpPr>
              <a:spLocks noChangeArrowheads="1"/>
            </p:cNvSpPr>
            <p:nvPr/>
          </p:nvSpPr>
          <p:spPr bwMode="auto">
            <a:xfrm>
              <a:off x="1152" y="2594"/>
              <a:ext cx="864" cy="288"/>
            </a:xfrm>
            <a:prstGeom prst="roundRect">
              <a:avLst>
                <a:gd name="adj" fmla="val 16667"/>
              </a:avLst>
            </a:prstGeom>
            <a:blipFill>
              <a:blip r:embed="rId4" cstate="print"/>
              <a:tile tx="0" ty="0" sx="100000" sy="100000" flip="none" algn="tl"/>
            </a:blip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 typeface="Arial" pitchFamily="34" charset="0"/>
                <a:buChar char="•"/>
                <a:tabLst/>
              </a:pPr>
              <a:r>
                <a:rPr kumimoji="0" lang="ar-EG" sz="2800" b="0" i="0" u="none" strike="noStrike" cap="none" normalizeH="0" baseline="0" dirty="0" smtClean="0">
                  <a:ln>
                    <a:noFill/>
                  </a:ln>
                  <a:solidFill>
                    <a:srgbClr val="002060"/>
                  </a:solidFill>
                  <a:effectLst/>
                  <a:latin typeface="Tahoma" pitchFamily="34" charset="0"/>
                  <a:cs typeface="AAA   بيروت" pitchFamily="2" charset="-78"/>
                </a:rPr>
                <a:t>أنواعه</a:t>
              </a:r>
              <a:endParaRPr kumimoji="0" lang="en-US" sz="2800" b="0" i="0" u="none" strike="noStrike" cap="none" normalizeH="0" baseline="0" dirty="0" smtClean="0">
                <a:ln>
                  <a:noFill/>
                </a:ln>
                <a:solidFill>
                  <a:srgbClr val="002060"/>
                </a:solidFill>
                <a:effectLst/>
                <a:latin typeface="Tahoma" pitchFamily="34" charset="0"/>
                <a:cs typeface="AAA   بيروت" pitchFamily="2" charset="-78"/>
              </a:endParaRPr>
            </a:p>
          </p:txBody>
        </p:sp>
        <p:sp>
          <p:nvSpPr>
            <p:cNvPr id="16" name="_s2062"/>
            <p:cNvSpPr>
              <a:spLocks noChangeArrowheads="1"/>
            </p:cNvSpPr>
            <p:nvPr/>
          </p:nvSpPr>
          <p:spPr bwMode="auto">
            <a:xfrm>
              <a:off x="1153" y="3026"/>
              <a:ext cx="863" cy="288"/>
            </a:xfrm>
            <a:prstGeom prst="roundRect">
              <a:avLst>
                <a:gd name="adj" fmla="val 16667"/>
              </a:avLst>
            </a:prstGeom>
            <a:blipFill>
              <a:blip r:embed="rId4" cstate="print"/>
              <a:tile tx="0" ty="0" sx="100000" sy="100000" flip="none" algn="tl"/>
            </a:blip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 typeface="Arial" pitchFamily="34" charset="0"/>
                <a:buChar char="•"/>
                <a:tabLst/>
              </a:pPr>
              <a:r>
                <a:rPr kumimoji="0" lang="ar-EG" sz="2000" b="1" i="0" u="none" strike="noStrike" cap="none" normalizeH="0" baseline="0" dirty="0" smtClean="0">
                  <a:ln>
                    <a:noFill/>
                  </a:ln>
                  <a:solidFill>
                    <a:srgbClr val="002060"/>
                  </a:solidFill>
                  <a:effectLst/>
                  <a:latin typeface="Tahoma" pitchFamily="34" charset="0"/>
                  <a:cs typeface="AAA   بيروت" pitchFamily="2" charset="-78"/>
                </a:rPr>
                <a:t>مبررات استخدامه</a:t>
              </a:r>
              <a:endParaRPr kumimoji="0" lang="en-US" sz="2000" b="1" i="0" u="none" strike="noStrike" cap="none" normalizeH="0" baseline="0" dirty="0" smtClean="0">
                <a:ln>
                  <a:noFill/>
                </a:ln>
                <a:solidFill>
                  <a:srgbClr val="002060"/>
                </a:solidFill>
                <a:effectLst/>
                <a:latin typeface="Tahoma" pitchFamily="34" charset="0"/>
                <a:cs typeface="AAA   بيروت" pitchFamily="2" charset="-78"/>
              </a:endParaRPr>
            </a:p>
          </p:txBody>
        </p:sp>
        <p:sp>
          <p:nvSpPr>
            <p:cNvPr id="17" name="_s2063"/>
            <p:cNvSpPr>
              <a:spLocks noChangeArrowheads="1"/>
            </p:cNvSpPr>
            <p:nvPr/>
          </p:nvSpPr>
          <p:spPr bwMode="auto">
            <a:xfrm>
              <a:off x="1153" y="3458"/>
              <a:ext cx="863" cy="287"/>
            </a:xfrm>
            <a:prstGeom prst="roundRect">
              <a:avLst>
                <a:gd name="adj" fmla="val 16667"/>
              </a:avLst>
            </a:prstGeom>
            <a:blipFill>
              <a:blip r:embed="rId4" cstate="print"/>
              <a:tile tx="0" ty="0" sx="100000" sy="100000" flip="none" algn="tl"/>
            </a:blip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 typeface="Arial" pitchFamily="34" charset="0"/>
                <a:buChar char="•"/>
                <a:tabLst/>
              </a:pPr>
              <a:r>
                <a:rPr kumimoji="0" lang="ar-EG" sz="2800" b="1" i="0" u="none" strike="noStrike" cap="none" normalizeH="0" baseline="0" dirty="0" smtClean="0">
                  <a:ln>
                    <a:noFill/>
                  </a:ln>
                  <a:solidFill>
                    <a:srgbClr val="002060"/>
                  </a:solidFill>
                  <a:effectLst/>
                  <a:latin typeface="Tahoma" pitchFamily="34" charset="0"/>
                  <a:cs typeface="AAA   بيروت" pitchFamily="2" charset="-78"/>
                </a:rPr>
                <a:t>فوائدة وتقنياته</a:t>
              </a:r>
              <a:endParaRPr kumimoji="0" lang="en-US" sz="2800" b="1" i="0" u="none" strike="noStrike" cap="none" normalizeH="0" baseline="0" dirty="0" smtClean="0">
                <a:ln>
                  <a:noFill/>
                </a:ln>
                <a:solidFill>
                  <a:srgbClr val="002060"/>
                </a:solidFill>
                <a:effectLst/>
                <a:latin typeface="Tahoma" pitchFamily="34" charset="0"/>
                <a:cs typeface="AAA   بيروت" pitchFamily="2" charset="-78"/>
              </a:endParaRPr>
            </a:p>
          </p:txBody>
        </p:sp>
      </p:grpSp>
      <p:sp>
        <p:nvSpPr>
          <p:cNvPr id="6172" name="AutoShape 28"/>
          <p:cNvSpPr>
            <a:spLocks noChangeArrowheads="1"/>
          </p:cNvSpPr>
          <p:nvPr/>
        </p:nvSpPr>
        <p:spPr bwMode="auto">
          <a:xfrm>
            <a:off x="1143000" y="838200"/>
            <a:ext cx="2944813" cy="3963987"/>
          </a:xfrm>
          <a:prstGeom prst="wedgeEllipseCallout">
            <a:avLst>
              <a:gd name="adj1" fmla="val 64421"/>
              <a:gd name="adj2" fmla="val 7708"/>
            </a:avLst>
          </a:prstGeom>
          <a:gradFill rotWithShape="1">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a:lstStyle/>
          <a:p>
            <a:pPr marL="457200" indent="-457200">
              <a:defRPr/>
            </a:pPr>
            <a:endParaRPr lang="ar-EG" sz="3600" b="1" dirty="0" smtClean="0">
              <a:solidFill>
                <a:srgbClr val="CC0000"/>
              </a:solidFill>
              <a:latin typeface="Tahoma" pitchFamily="34" charset="0"/>
              <a:cs typeface="AAA   مُضر" pitchFamily="2" charset="-78"/>
            </a:endParaRPr>
          </a:p>
          <a:p>
            <a:pPr marL="457200" indent="-457200" algn="ctr" rtl="1">
              <a:defRPr/>
            </a:pPr>
            <a:r>
              <a:rPr lang="ar-EG" sz="3000" b="1" dirty="0" smtClean="0">
                <a:solidFill>
                  <a:srgbClr val="CC0000"/>
                </a:solidFill>
                <a:latin typeface="Tahoma" pitchFamily="34" charset="0"/>
                <a:cs typeface="AAA   مُضر" pitchFamily="2" charset="-78"/>
              </a:rPr>
              <a:t>ماذا نتعلم في الفصل الثالث والأخير</a:t>
            </a:r>
            <a:r>
              <a:rPr lang="ar-SA" sz="3000" b="1" dirty="0" smtClean="0">
                <a:solidFill>
                  <a:srgbClr val="CC0000"/>
                </a:solidFill>
                <a:latin typeface="Tahoma" pitchFamily="34" charset="0"/>
                <a:cs typeface="AAA   مُضر" pitchFamily="2" charset="-78"/>
              </a:rPr>
              <a:t>؟</a:t>
            </a:r>
            <a:endParaRPr lang="en-US" sz="3000" b="1" dirty="0">
              <a:solidFill>
                <a:srgbClr val="CC0000"/>
              </a:solidFill>
              <a:latin typeface="Tahoma" pitchFamily="34" charset="0"/>
              <a:cs typeface="AAA   مُضر" pitchFamily="2" charset="-78"/>
            </a:endParaRPr>
          </a:p>
        </p:txBody>
      </p:sp>
      <p:pic>
        <p:nvPicPr>
          <p:cNvPr id="6177" name="Picture 33" descr="j0236531"/>
          <p:cNvPicPr>
            <a:picLocks noChangeAspect="1" noChangeArrowheads="1" noCrop="1"/>
          </p:cNvPicPr>
          <p:nvPr/>
        </p:nvPicPr>
        <p:blipFill>
          <a:blip r:embed="rId5" cstate="print"/>
          <a:srcRect/>
          <a:stretch>
            <a:fillRect/>
          </a:stretch>
        </p:blipFill>
        <p:spPr bwMode="auto">
          <a:xfrm>
            <a:off x="2303463" y="4076700"/>
            <a:ext cx="1028700" cy="12573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72">
                                            <p:bg/>
                                          </p:spTgt>
                                        </p:tgtEl>
                                        <p:attrNameLst>
                                          <p:attrName>style.visibility</p:attrName>
                                        </p:attrNameLst>
                                      </p:cBhvr>
                                      <p:to>
                                        <p:strVal val="visible"/>
                                      </p:to>
                                    </p:set>
                                    <p:anim calcmode="lin" valueType="num">
                                      <p:cBhvr additive="base">
                                        <p:cTn id="7" dur="500" fill="hold"/>
                                        <p:tgtEl>
                                          <p:spTgt spid="6172">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172">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6177"/>
                                        </p:tgtEl>
                                        <p:attrNameLst>
                                          <p:attrName>style.visibility</p:attrName>
                                        </p:attrNameLst>
                                      </p:cBhvr>
                                      <p:to>
                                        <p:strVal val="visible"/>
                                      </p:to>
                                    </p:set>
                                    <p:anim calcmode="lin" valueType="num">
                                      <p:cBhvr additive="base">
                                        <p:cTn id="13" dur="500" fill="hold"/>
                                        <p:tgtEl>
                                          <p:spTgt spid="6177"/>
                                        </p:tgtEl>
                                        <p:attrNameLst>
                                          <p:attrName>ppt_x</p:attrName>
                                        </p:attrNameLst>
                                      </p:cBhvr>
                                      <p:tavLst>
                                        <p:tav tm="0">
                                          <p:val>
                                            <p:strVal val="#ppt_x"/>
                                          </p:val>
                                        </p:tav>
                                        <p:tav tm="100000">
                                          <p:val>
                                            <p:strVal val="#ppt_x"/>
                                          </p:val>
                                        </p:tav>
                                      </p:tavLst>
                                    </p:anim>
                                    <p:anim calcmode="lin" valueType="num">
                                      <p:cBhvr additive="base">
                                        <p:cTn id="14" dur="500" fill="hold"/>
                                        <p:tgtEl>
                                          <p:spTgt spid="617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72">
                                            <p:txEl>
                                              <p:pRg st="1" end="1"/>
                                            </p:txEl>
                                          </p:spTgt>
                                        </p:tgtEl>
                                        <p:attrNameLst>
                                          <p:attrName>style.visibility</p:attrName>
                                        </p:attrNameLst>
                                      </p:cBhvr>
                                      <p:to>
                                        <p:strVal val="visible"/>
                                      </p:to>
                                    </p:set>
                                    <p:anim calcmode="lin" valueType="num">
                                      <p:cBhvr additive="base">
                                        <p:cTn id="19" dur="500" fill="hold"/>
                                        <p:tgtEl>
                                          <p:spTgt spid="6172">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7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685800" y="838200"/>
            <a:ext cx="8229600" cy="55626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3200" dirty="0">
              <a:ln w="1905">
                <a:solidFill>
                  <a:srgbClr val="1F497D"/>
                </a:solidFill>
              </a:ln>
              <a:solidFill>
                <a:prstClr val="black"/>
              </a:solidFill>
              <a:cs typeface="PT Bold Heading" pitchFamily="2" charset="-78"/>
            </a:endParaRPr>
          </a:p>
        </p:txBody>
      </p:sp>
      <p:sp useBgFill="1">
        <p:nvSpPr>
          <p:cNvPr id="8" name="Rectangle 2"/>
          <p:cNvSpPr txBox="1">
            <a:spLocks noChangeArrowheads="1"/>
          </p:cNvSpPr>
          <p:nvPr/>
        </p:nvSpPr>
        <p:spPr bwMode="auto">
          <a:xfrm>
            <a:off x="838200" y="1066800"/>
            <a:ext cx="7772400" cy="5029200"/>
          </a:xfrm>
          <a:prstGeom prst="rect">
            <a:avLst/>
          </a:prstGeom>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96875" indent="-396875" algn="r" defTabSz="1058863" rtl="1" fontAlgn="base">
              <a:spcBef>
                <a:spcPct val="20000"/>
              </a:spcBef>
              <a:spcAft>
                <a:spcPct val="0"/>
              </a:spcAft>
              <a:buChar char="•"/>
              <a:defRPr sz="3500">
                <a:solidFill>
                  <a:schemeClr val="tx1"/>
                </a:solidFill>
                <a:latin typeface="+mn-lt"/>
                <a:ea typeface="+mn-ea"/>
                <a:cs typeface="+mn-cs"/>
              </a:defRPr>
            </a:lvl1pPr>
            <a:lvl2pPr marL="863600" indent="-333375" algn="r" defTabSz="1058863" rtl="1" fontAlgn="base">
              <a:spcBef>
                <a:spcPct val="20000"/>
              </a:spcBef>
              <a:spcAft>
                <a:spcPct val="0"/>
              </a:spcAft>
              <a:buChar char="–"/>
              <a:defRPr sz="3300">
                <a:solidFill>
                  <a:schemeClr val="tx1"/>
                </a:solidFill>
                <a:latin typeface="+mn-lt"/>
                <a:cs typeface="+mn-cs"/>
              </a:defRPr>
            </a:lvl2pPr>
            <a:lvl3pPr marL="1327150" indent="-268288" algn="r" defTabSz="1058863" rtl="1" fontAlgn="base">
              <a:spcBef>
                <a:spcPct val="20000"/>
              </a:spcBef>
              <a:spcAft>
                <a:spcPct val="0"/>
              </a:spcAft>
              <a:buChar char="•"/>
              <a:defRPr sz="2800">
                <a:solidFill>
                  <a:schemeClr val="tx1"/>
                </a:solidFill>
                <a:latin typeface="+mn-lt"/>
                <a:cs typeface="+mn-cs"/>
              </a:defRPr>
            </a:lvl3pPr>
            <a:lvl4pPr marL="1857375" indent="-268288" algn="r" defTabSz="1058863" rtl="1" fontAlgn="base">
              <a:spcBef>
                <a:spcPct val="20000"/>
              </a:spcBef>
              <a:spcAft>
                <a:spcPct val="0"/>
              </a:spcAft>
              <a:buChar char="–"/>
              <a:defRPr sz="2500">
                <a:solidFill>
                  <a:schemeClr val="tx1"/>
                </a:solidFill>
                <a:latin typeface="+mn-lt"/>
                <a:cs typeface="+mn-cs"/>
              </a:defRPr>
            </a:lvl4pPr>
            <a:lvl5pPr marL="2386013" indent="-261938" algn="r" defTabSz="1058863" rtl="1" fontAlgn="base">
              <a:spcBef>
                <a:spcPct val="20000"/>
              </a:spcBef>
              <a:spcAft>
                <a:spcPct val="0"/>
              </a:spcAft>
              <a:buChar char="»"/>
              <a:defRPr sz="2500">
                <a:solidFill>
                  <a:schemeClr val="tx1"/>
                </a:solidFill>
                <a:latin typeface="+mn-lt"/>
                <a:cs typeface="+mn-cs"/>
              </a:defRPr>
            </a:lvl5pPr>
            <a:lvl6pPr marL="2843213" indent="-261938" algn="r" defTabSz="1058863" rtl="1" fontAlgn="base">
              <a:spcBef>
                <a:spcPct val="20000"/>
              </a:spcBef>
              <a:spcAft>
                <a:spcPct val="0"/>
              </a:spcAft>
              <a:buChar char="»"/>
              <a:defRPr sz="2500">
                <a:solidFill>
                  <a:schemeClr val="tx1"/>
                </a:solidFill>
                <a:latin typeface="+mn-lt"/>
                <a:cs typeface="+mn-cs"/>
              </a:defRPr>
            </a:lvl6pPr>
            <a:lvl7pPr marL="3300413" indent="-261938" algn="r" defTabSz="1058863" rtl="1" fontAlgn="base">
              <a:spcBef>
                <a:spcPct val="20000"/>
              </a:spcBef>
              <a:spcAft>
                <a:spcPct val="0"/>
              </a:spcAft>
              <a:buChar char="»"/>
              <a:defRPr sz="2500">
                <a:solidFill>
                  <a:schemeClr val="tx1"/>
                </a:solidFill>
                <a:latin typeface="+mn-lt"/>
                <a:cs typeface="+mn-cs"/>
              </a:defRPr>
            </a:lvl7pPr>
            <a:lvl8pPr marL="3757613" indent="-261938" algn="r" defTabSz="1058863" rtl="1" fontAlgn="base">
              <a:spcBef>
                <a:spcPct val="20000"/>
              </a:spcBef>
              <a:spcAft>
                <a:spcPct val="0"/>
              </a:spcAft>
              <a:buChar char="»"/>
              <a:defRPr sz="2500">
                <a:solidFill>
                  <a:schemeClr val="tx1"/>
                </a:solidFill>
                <a:latin typeface="+mn-lt"/>
                <a:cs typeface="+mn-cs"/>
              </a:defRPr>
            </a:lvl8pPr>
            <a:lvl9pPr marL="4214813" indent="-261938" algn="r" defTabSz="1058863" rtl="1" fontAlgn="base">
              <a:spcBef>
                <a:spcPct val="20000"/>
              </a:spcBef>
              <a:spcAft>
                <a:spcPct val="0"/>
              </a:spcAft>
              <a:buChar char="»"/>
              <a:defRPr sz="2500">
                <a:solidFill>
                  <a:schemeClr val="tx1"/>
                </a:solidFill>
                <a:latin typeface="+mn-lt"/>
                <a:cs typeface="+mn-cs"/>
              </a:defRPr>
            </a:lvl9pPr>
          </a:lstStyle>
          <a:p>
            <a:pPr marL="396875" marR="0" lvl="0" indent="-396875" algn="just" defTabSz="1058863" rtl="1" eaLnBrk="1" fontAlgn="base" latinLnBrk="0" hangingPunct="1">
              <a:lnSpc>
                <a:spcPct val="90000"/>
              </a:lnSpc>
              <a:spcBef>
                <a:spcPct val="20000"/>
              </a:spcBef>
              <a:spcAft>
                <a:spcPct val="0"/>
              </a:spcAft>
              <a:buClrTx/>
              <a:buSzTx/>
              <a:buFontTx/>
              <a:buNone/>
              <a:tabLst/>
              <a:defRPr/>
            </a:pPr>
            <a:r>
              <a:rPr kumimoji="0" lang="ar-EG" altLang="en-US" sz="2800" b="1" i="0" u="none" strike="noStrike" kern="0" cap="none" spc="0" normalizeH="0" baseline="0" noProof="0" dirty="0" smtClean="0">
                <a:ln>
                  <a:noFill/>
                </a:ln>
                <a:solidFill>
                  <a:srgbClr val="002060"/>
                </a:solidFill>
                <a:effectLst/>
                <a:uLnTx/>
                <a:uFillTx/>
                <a:latin typeface="Times New Roman"/>
                <a:cs typeface="AAA   مُضر" pitchFamily="2" charset="-78"/>
              </a:rPr>
              <a:t>مقدمة:</a:t>
            </a:r>
          </a:p>
          <a:p>
            <a:pPr algn="just">
              <a:lnSpc>
                <a:spcPct val="90000"/>
              </a:lnSpc>
              <a:defRPr/>
            </a:pPr>
            <a:r>
              <a:rPr lang="ar-SA" sz="2800" b="1" dirty="0" smtClean="0">
                <a:solidFill>
                  <a:srgbClr val="660066"/>
                </a:solidFill>
                <a:cs typeface="AL-Mateen" pitchFamily="2" charset="-78"/>
              </a:rPr>
              <a:t>يبحث التربويون باستمرار عن أفضل الطرق والوسائل لتوفير بيئة تعليمية تفاعلية لجذب اهتمام الطلبة وحثهم على تبادل الآراء والخبرات. وتعتبر تقنية المعلومات ممثلة في الحاسب الآلي والإنترنت ومايلحق بهما من وسائط متعددة من أنجح الوسائل لتوفير هذه البيئة التعليمية الثرية، حيث يمكن العمل في مشاريع تعاونية بين مدارس مختلفة، ويمكن للطلبة أن يطوروا معرفتهم بمواضيع تهمهم من خلال الاتصال بزملاء وخبراء لهم نفس الاهتمامات. وتقع على الطلبة مسؤولية البحث عن المعلومات وصياغتها مما ينمي مهارات التفكير لديهم. كما أن الاتصال عبر الإنترنت ينمي مهارات الكتابة ومهارات اللغة الإنجليزية حيث تزود الإنترنت الطلبة والمعلمين على حد سواء بالنصوص المكتوبة باللغة الإنجليزية في شتى المواضيع ومختلف المستويات. </a:t>
            </a:r>
            <a:endParaRPr lang="en-US" sz="2800" b="1" dirty="0" smtClean="0">
              <a:solidFill>
                <a:srgbClr val="660066"/>
              </a:solidFill>
              <a:cs typeface="AL-Mateen" pitchFamily="2" charset="-78"/>
            </a:endParaRPr>
          </a:p>
          <a:p>
            <a:pPr marL="396875" marR="0" lvl="0" indent="-396875" algn="just" defTabSz="1058863" rtl="1" eaLnBrk="1" fontAlgn="base" latinLnBrk="0" hangingPunct="1">
              <a:lnSpc>
                <a:spcPct val="90000"/>
              </a:lnSpc>
              <a:spcBef>
                <a:spcPct val="20000"/>
              </a:spcBef>
              <a:spcAft>
                <a:spcPct val="0"/>
              </a:spcAft>
              <a:buClrTx/>
              <a:buSzTx/>
              <a:buFontTx/>
              <a:buNone/>
              <a:tabLst/>
              <a:defRPr/>
            </a:pPr>
            <a:endParaRPr kumimoji="0" lang="ar-EG" altLang="en-US" sz="2800" i="0" u="none" strike="noStrike" kern="0" cap="none" spc="0" normalizeH="0" baseline="0" noProof="0" dirty="0" smtClean="0">
              <a:ln>
                <a:noFill/>
              </a:ln>
              <a:solidFill>
                <a:srgbClr val="002060"/>
              </a:solidFill>
              <a:effectLst/>
              <a:uLnTx/>
              <a:uFillTx/>
              <a:latin typeface="Times New Roman"/>
              <a:cs typeface="AAA   مُضر" pitchFamily="2" charset="-78"/>
            </a:endParaRPr>
          </a:p>
          <a:p>
            <a:pPr marL="396875" marR="0" lvl="0" indent="-396875" algn="r" defTabSz="1058863" rtl="1" eaLnBrk="1" fontAlgn="base" latinLnBrk="0" hangingPunct="1">
              <a:lnSpc>
                <a:spcPct val="90000"/>
              </a:lnSpc>
              <a:spcBef>
                <a:spcPct val="20000"/>
              </a:spcBef>
              <a:spcAft>
                <a:spcPct val="0"/>
              </a:spcAft>
              <a:buClr>
                <a:srgbClr val="FF0000"/>
              </a:buClr>
              <a:buSzTx/>
              <a:buFontTx/>
              <a:buChar char="o"/>
              <a:tabLst/>
              <a:defRPr/>
            </a:pPr>
            <a:endParaRPr kumimoji="0" lang="ar-EG" altLang="en-US" sz="3100" b="1" i="0" u="none" strike="noStrike" kern="0" cap="none" spc="0" normalizeH="0" baseline="0" noProof="0" dirty="0" smtClean="0">
              <a:ln>
                <a:noFill/>
              </a:ln>
              <a:solidFill>
                <a:srgbClr val="990033"/>
              </a:solidFill>
              <a:effectLst/>
              <a:uLnTx/>
              <a:uFillTx/>
              <a:latin typeface="Times New Roman"/>
              <a:ea typeface="+mn-ea"/>
              <a:cs typeface="Arial"/>
            </a:endParaRPr>
          </a:p>
          <a:p>
            <a:pPr marL="396875" marR="0" lvl="0" indent="-396875" algn="r" defTabSz="1058863" rtl="1" eaLnBrk="1" fontAlgn="base" latinLnBrk="0" hangingPunct="1">
              <a:lnSpc>
                <a:spcPct val="90000"/>
              </a:lnSpc>
              <a:spcBef>
                <a:spcPct val="20000"/>
              </a:spcBef>
              <a:spcAft>
                <a:spcPct val="0"/>
              </a:spcAft>
              <a:buClr>
                <a:srgbClr val="FF0000"/>
              </a:buClr>
              <a:buSzTx/>
              <a:buFontTx/>
              <a:buChar char="o"/>
              <a:tabLst/>
              <a:defRPr/>
            </a:pPr>
            <a:endParaRPr kumimoji="0" lang="ar-SA" altLang="en-US" sz="3100" b="1" i="0" u="none" strike="noStrike" kern="0" cap="none" spc="0" normalizeH="0" baseline="0" noProof="0" dirty="0" smtClean="0">
              <a:ln>
                <a:noFill/>
              </a:ln>
              <a:solidFill>
                <a:srgbClr val="990033"/>
              </a:solidFill>
              <a:effectLst/>
              <a:uLnTx/>
              <a:uFillTx/>
              <a:latin typeface="Times New Roman"/>
              <a:ea typeface="+mn-ea"/>
              <a:cs typeface="Arial"/>
            </a:endParaRPr>
          </a:p>
          <a:p>
            <a:pPr marL="396875" marR="0" lvl="0" indent="-396875" algn="r" defTabSz="1058863" rtl="1" eaLnBrk="1" fontAlgn="base" latinLnBrk="0" hangingPunct="1">
              <a:lnSpc>
                <a:spcPct val="90000"/>
              </a:lnSpc>
              <a:spcBef>
                <a:spcPct val="20000"/>
              </a:spcBef>
              <a:spcAft>
                <a:spcPct val="0"/>
              </a:spcAft>
              <a:buClrTx/>
              <a:buSzTx/>
              <a:buFontTx/>
              <a:buNone/>
              <a:tabLst/>
              <a:defRPr/>
            </a:pPr>
            <a:endParaRPr kumimoji="0" lang="ar-SA" altLang="en-US" sz="3100" b="1" i="0" u="none" strike="noStrike" kern="0" cap="none" spc="0" normalizeH="0" baseline="0" noProof="0" dirty="0" smtClean="0">
              <a:ln>
                <a:noFill/>
              </a:ln>
              <a:solidFill>
                <a:srgbClr val="990033"/>
              </a:solidFill>
              <a:effectLst/>
              <a:uLnTx/>
              <a:uFillTx/>
              <a:latin typeface="Times New Roman"/>
              <a:ea typeface="+mn-ea"/>
              <a:cs typeface="Arabic Transparent" pitchFamily="2" charset="0"/>
            </a:endParaRPr>
          </a:p>
          <a:p>
            <a:pPr marL="396875" marR="0" lvl="0" indent="-396875" algn="r" defTabSz="1058863" rtl="1" eaLnBrk="1" fontAlgn="base" latinLnBrk="0" hangingPunct="1">
              <a:lnSpc>
                <a:spcPct val="90000"/>
              </a:lnSpc>
              <a:spcBef>
                <a:spcPct val="20000"/>
              </a:spcBef>
              <a:spcAft>
                <a:spcPct val="0"/>
              </a:spcAft>
              <a:buClrTx/>
              <a:buSzTx/>
              <a:buFontTx/>
              <a:buChar char="•"/>
              <a:tabLst/>
              <a:defRPr/>
            </a:pPr>
            <a:endParaRPr kumimoji="0" lang="en-US" sz="2600" b="1" i="0" u="none" strike="noStrike" kern="0" cap="none" spc="0" normalizeH="0" baseline="0" noProof="0" dirty="0" smtClean="0">
              <a:ln>
                <a:noFill/>
              </a:ln>
              <a:solidFill>
                <a:srgbClr val="990033"/>
              </a:solidFill>
              <a:effectLst/>
              <a:uLnTx/>
              <a:uFillTx/>
              <a:latin typeface="Times New Roman"/>
              <a:ea typeface="+mn-ea"/>
              <a:cs typeface="Arabic Transparent" pitchFamily="2" charset="0"/>
            </a:endParaRPr>
          </a:p>
        </p:txBody>
      </p:sp>
      <p:sp>
        <p:nvSpPr>
          <p:cNvPr id="9"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5402280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p:cTn id="13"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685800" y="838200"/>
            <a:ext cx="8229600" cy="55626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3200" dirty="0">
              <a:ln w="1905">
                <a:solidFill>
                  <a:srgbClr val="1F497D"/>
                </a:solidFill>
              </a:ln>
              <a:solidFill>
                <a:prstClr val="black"/>
              </a:solidFill>
              <a:cs typeface="PT Bold Heading" pitchFamily="2" charset="-78"/>
            </a:endParaRPr>
          </a:p>
        </p:txBody>
      </p:sp>
      <p:sp useBgFill="1">
        <p:nvSpPr>
          <p:cNvPr id="8" name="Rectangle 2"/>
          <p:cNvSpPr txBox="1">
            <a:spLocks noChangeArrowheads="1"/>
          </p:cNvSpPr>
          <p:nvPr/>
        </p:nvSpPr>
        <p:spPr bwMode="auto">
          <a:xfrm>
            <a:off x="838200" y="914400"/>
            <a:ext cx="7772400" cy="5334000"/>
          </a:xfrm>
          <a:prstGeom prst="rect">
            <a:avLst/>
          </a:prstGeom>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96875" indent="-396875" algn="r" defTabSz="1058863" rtl="1" fontAlgn="base">
              <a:spcBef>
                <a:spcPct val="20000"/>
              </a:spcBef>
              <a:spcAft>
                <a:spcPct val="0"/>
              </a:spcAft>
              <a:buChar char="•"/>
              <a:defRPr sz="3500">
                <a:solidFill>
                  <a:schemeClr val="tx1"/>
                </a:solidFill>
                <a:latin typeface="+mn-lt"/>
                <a:ea typeface="+mn-ea"/>
                <a:cs typeface="+mn-cs"/>
              </a:defRPr>
            </a:lvl1pPr>
            <a:lvl2pPr marL="863600" indent="-333375" algn="r" defTabSz="1058863" rtl="1" fontAlgn="base">
              <a:spcBef>
                <a:spcPct val="20000"/>
              </a:spcBef>
              <a:spcAft>
                <a:spcPct val="0"/>
              </a:spcAft>
              <a:buChar char="–"/>
              <a:defRPr sz="3300">
                <a:solidFill>
                  <a:schemeClr val="tx1"/>
                </a:solidFill>
                <a:latin typeface="+mn-lt"/>
                <a:cs typeface="+mn-cs"/>
              </a:defRPr>
            </a:lvl2pPr>
            <a:lvl3pPr marL="1327150" indent="-268288" algn="r" defTabSz="1058863" rtl="1" fontAlgn="base">
              <a:spcBef>
                <a:spcPct val="20000"/>
              </a:spcBef>
              <a:spcAft>
                <a:spcPct val="0"/>
              </a:spcAft>
              <a:buChar char="•"/>
              <a:defRPr sz="2800">
                <a:solidFill>
                  <a:schemeClr val="tx1"/>
                </a:solidFill>
                <a:latin typeface="+mn-lt"/>
                <a:cs typeface="+mn-cs"/>
              </a:defRPr>
            </a:lvl3pPr>
            <a:lvl4pPr marL="1857375" indent="-268288" algn="r" defTabSz="1058863" rtl="1" fontAlgn="base">
              <a:spcBef>
                <a:spcPct val="20000"/>
              </a:spcBef>
              <a:spcAft>
                <a:spcPct val="0"/>
              </a:spcAft>
              <a:buChar char="–"/>
              <a:defRPr sz="2500">
                <a:solidFill>
                  <a:schemeClr val="tx1"/>
                </a:solidFill>
                <a:latin typeface="+mn-lt"/>
                <a:cs typeface="+mn-cs"/>
              </a:defRPr>
            </a:lvl4pPr>
            <a:lvl5pPr marL="2386013" indent="-261938" algn="r" defTabSz="1058863" rtl="1" fontAlgn="base">
              <a:spcBef>
                <a:spcPct val="20000"/>
              </a:spcBef>
              <a:spcAft>
                <a:spcPct val="0"/>
              </a:spcAft>
              <a:buChar char="»"/>
              <a:defRPr sz="2500">
                <a:solidFill>
                  <a:schemeClr val="tx1"/>
                </a:solidFill>
                <a:latin typeface="+mn-lt"/>
                <a:cs typeface="+mn-cs"/>
              </a:defRPr>
            </a:lvl5pPr>
            <a:lvl6pPr marL="2843213" indent="-261938" algn="r" defTabSz="1058863" rtl="1" fontAlgn="base">
              <a:spcBef>
                <a:spcPct val="20000"/>
              </a:spcBef>
              <a:spcAft>
                <a:spcPct val="0"/>
              </a:spcAft>
              <a:buChar char="»"/>
              <a:defRPr sz="2500">
                <a:solidFill>
                  <a:schemeClr val="tx1"/>
                </a:solidFill>
                <a:latin typeface="+mn-lt"/>
                <a:cs typeface="+mn-cs"/>
              </a:defRPr>
            </a:lvl6pPr>
            <a:lvl7pPr marL="3300413" indent="-261938" algn="r" defTabSz="1058863" rtl="1" fontAlgn="base">
              <a:spcBef>
                <a:spcPct val="20000"/>
              </a:spcBef>
              <a:spcAft>
                <a:spcPct val="0"/>
              </a:spcAft>
              <a:buChar char="»"/>
              <a:defRPr sz="2500">
                <a:solidFill>
                  <a:schemeClr val="tx1"/>
                </a:solidFill>
                <a:latin typeface="+mn-lt"/>
                <a:cs typeface="+mn-cs"/>
              </a:defRPr>
            </a:lvl7pPr>
            <a:lvl8pPr marL="3757613" indent="-261938" algn="r" defTabSz="1058863" rtl="1" fontAlgn="base">
              <a:spcBef>
                <a:spcPct val="20000"/>
              </a:spcBef>
              <a:spcAft>
                <a:spcPct val="0"/>
              </a:spcAft>
              <a:buChar char="»"/>
              <a:defRPr sz="2500">
                <a:solidFill>
                  <a:schemeClr val="tx1"/>
                </a:solidFill>
                <a:latin typeface="+mn-lt"/>
                <a:cs typeface="+mn-cs"/>
              </a:defRPr>
            </a:lvl8pPr>
            <a:lvl9pPr marL="4214813" indent="-261938" algn="r" defTabSz="1058863" rtl="1" fontAlgn="base">
              <a:spcBef>
                <a:spcPct val="20000"/>
              </a:spcBef>
              <a:spcAft>
                <a:spcPct val="0"/>
              </a:spcAft>
              <a:buChar char="»"/>
              <a:defRPr sz="2500">
                <a:solidFill>
                  <a:schemeClr val="tx1"/>
                </a:solidFill>
                <a:latin typeface="+mn-lt"/>
                <a:cs typeface="+mn-cs"/>
              </a:defRPr>
            </a:lvl9pPr>
          </a:lstStyle>
          <a:p>
            <a:pPr algn="just"/>
            <a:r>
              <a:rPr lang="ar-SA" sz="2800" b="1" dirty="0" smtClean="0">
                <a:solidFill>
                  <a:srgbClr val="660066"/>
                </a:solidFill>
                <a:cs typeface="AL-Mateen" pitchFamily="2" charset="-78"/>
              </a:rPr>
              <a:t>أما بالنسبة للمعلمين فإن الاتصال بالشبكة العالمية تمكن المعلم من الوصول إلى خبرات وتجارب تعليمية يصعب الوصول إليها بطرق أخرى. </a:t>
            </a:r>
            <a:endParaRPr lang="en-US" sz="2800" b="1" dirty="0" smtClean="0">
              <a:solidFill>
                <a:srgbClr val="660066"/>
              </a:solidFill>
              <a:cs typeface="AL-Mateen" pitchFamily="2" charset="-78"/>
            </a:endParaRPr>
          </a:p>
          <a:p>
            <a:pPr algn="just"/>
            <a:r>
              <a:rPr lang="ar-SA" sz="2800" b="1" dirty="0" smtClean="0">
                <a:solidFill>
                  <a:srgbClr val="660066"/>
                </a:solidFill>
                <a:cs typeface="AL-Mateen" pitchFamily="2" charset="-78"/>
              </a:rPr>
              <a:t>وتكمن قوة الإنترنت في قدرتها على الربط بين الأشخاص عبر مسافات هائلة وبين مصادر معلوماتية متباينة، فاستخدام هذه التكنولوجيا تزيد من فرص التعليم وتمتد بها إلى مدى أبعد من نطاق المدارس، وهذا ماعرف بمسمى التعليم الإلكتروني الذي يعد من أهم ميزات مدرسة المستقبل</a:t>
            </a:r>
            <a:r>
              <a:rPr lang="en-US" sz="2800" b="1" dirty="0" smtClean="0">
                <a:solidFill>
                  <a:srgbClr val="660066"/>
                </a:solidFill>
                <a:cs typeface="AL-Mateen" pitchFamily="2" charset="-78"/>
              </a:rPr>
              <a:t>.</a:t>
            </a:r>
            <a:endParaRPr lang="ar-EG" sz="2800" b="1" dirty="0" smtClean="0">
              <a:solidFill>
                <a:srgbClr val="660066"/>
              </a:solidFill>
              <a:cs typeface="AL-Mateen" pitchFamily="2" charset="-78"/>
            </a:endParaRPr>
          </a:p>
          <a:p>
            <a:pPr algn="just"/>
            <a:r>
              <a:rPr lang="ar-EG" sz="2800" b="1" dirty="0" smtClean="0">
                <a:solidFill>
                  <a:srgbClr val="660066"/>
                </a:solidFill>
                <a:cs typeface="AL-Mateen" pitchFamily="2" charset="-78"/>
              </a:rPr>
              <a:t>ثم </a:t>
            </a:r>
            <a:r>
              <a:rPr lang="ar-SA" sz="2800" b="1" dirty="0" smtClean="0">
                <a:solidFill>
                  <a:srgbClr val="660066"/>
                </a:solidFill>
                <a:cs typeface="AL-Mateen" pitchFamily="2" charset="-78"/>
              </a:rPr>
              <a:t>طرأت مؤخرا تغييرات واسعة على مجال التعليم. وبدأ سوق العمل - من خلال حاجته لمهارات ومؤهلات جديدة </a:t>
            </a:r>
            <a:r>
              <a:rPr lang="ar-EG" sz="2800" b="1" dirty="0" smtClean="0">
                <a:solidFill>
                  <a:srgbClr val="660066"/>
                </a:solidFill>
                <a:cs typeface="AL-Mateen" pitchFamily="2" charset="-78"/>
              </a:rPr>
              <a:t>-</a:t>
            </a:r>
            <a:r>
              <a:rPr lang="ar-SA" sz="2800" b="1" dirty="0" smtClean="0">
                <a:solidFill>
                  <a:srgbClr val="660066"/>
                </a:solidFill>
                <a:cs typeface="AL-Mateen" pitchFamily="2" charset="-78"/>
              </a:rPr>
              <a:t>يفرض توجهات واختصاصات مستحدثة تلبي حاجات الاقتصاد الجديد. لذا فإن المناهج التعليمية خضعت هي الأخرى لإعادة نظر لتواكب المتطلبات الحديثة والتقنيات المتاحة، مثل التعليم الإلكتروني والتعليم المباشر الذي يعتمد على الإنترنت. </a:t>
            </a:r>
            <a:endParaRPr lang="en-US" sz="2800" b="1" dirty="0" smtClean="0">
              <a:solidFill>
                <a:srgbClr val="660066"/>
              </a:solidFill>
              <a:cs typeface="AL-Mateen" pitchFamily="2" charset="-78"/>
            </a:endParaRPr>
          </a:p>
          <a:p>
            <a:pPr marL="396875" marR="0" lvl="0" indent="-396875" algn="just" defTabSz="1058863" rtl="1" eaLnBrk="1" fontAlgn="base" latinLnBrk="0" hangingPunct="1">
              <a:lnSpc>
                <a:spcPct val="90000"/>
              </a:lnSpc>
              <a:spcBef>
                <a:spcPct val="20000"/>
              </a:spcBef>
              <a:spcAft>
                <a:spcPct val="0"/>
              </a:spcAft>
              <a:buClrTx/>
              <a:buSzTx/>
              <a:buFontTx/>
              <a:buNone/>
              <a:tabLst/>
              <a:defRPr/>
            </a:pPr>
            <a:endParaRPr kumimoji="0" lang="ar-EG" altLang="en-US" sz="2600" i="0" u="none" strike="noStrike" kern="0" cap="none" spc="0" normalizeH="0" baseline="0" noProof="0" dirty="0" smtClean="0">
              <a:ln>
                <a:noFill/>
              </a:ln>
              <a:solidFill>
                <a:srgbClr val="002060"/>
              </a:solidFill>
              <a:effectLst/>
              <a:uLnTx/>
              <a:uFillTx/>
              <a:latin typeface="Times New Roman"/>
              <a:cs typeface="AAA   مُضر" pitchFamily="2" charset="-78"/>
            </a:endParaRPr>
          </a:p>
          <a:p>
            <a:pPr marL="396875" marR="0" lvl="0" indent="-396875" algn="r" defTabSz="1058863" rtl="1" eaLnBrk="1" fontAlgn="base" latinLnBrk="0" hangingPunct="1">
              <a:lnSpc>
                <a:spcPct val="90000"/>
              </a:lnSpc>
              <a:spcBef>
                <a:spcPct val="20000"/>
              </a:spcBef>
              <a:spcAft>
                <a:spcPct val="0"/>
              </a:spcAft>
              <a:buClr>
                <a:srgbClr val="FF0000"/>
              </a:buClr>
              <a:buSzTx/>
              <a:buFontTx/>
              <a:buChar char="o"/>
              <a:tabLst/>
              <a:defRPr/>
            </a:pPr>
            <a:endParaRPr kumimoji="0" lang="ar-EG" altLang="en-US" sz="3100" b="1" i="0" u="none" strike="noStrike" kern="0" cap="none" spc="0" normalizeH="0" baseline="0" noProof="0" dirty="0" smtClean="0">
              <a:ln>
                <a:noFill/>
              </a:ln>
              <a:solidFill>
                <a:srgbClr val="990033"/>
              </a:solidFill>
              <a:effectLst/>
              <a:uLnTx/>
              <a:uFillTx/>
              <a:latin typeface="Times New Roman"/>
              <a:ea typeface="+mn-ea"/>
              <a:cs typeface="Arial"/>
            </a:endParaRPr>
          </a:p>
          <a:p>
            <a:pPr marL="396875" marR="0" lvl="0" indent="-396875" algn="r" defTabSz="1058863" rtl="1" eaLnBrk="1" fontAlgn="base" latinLnBrk="0" hangingPunct="1">
              <a:lnSpc>
                <a:spcPct val="90000"/>
              </a:lnSpc>
              <a:spcBef>
                <a:spcPct val="20000"/>
              </a:spcBef>
              <a:spcAft>
                <a:spcPct val="0"/>
              </a:spcAft>
              <a:buClr>
                <a:srgbClr val="FF0000"/>
              </a:buClr>
              <a:buSzTx/>
              <a:buFontTx/>
              <a:buChar char="o"/>
              <a:tabLst/>
              <a:defRPr/>
            </a:pPr>
            <a:endParaRPr kumimoji="0" lang="ar-SA" altLang="en-US" sz="3100" b="1" i="0" u="none" strike="noStrike" kern="0" cap="none" spc="0" normalizeH="0" baseline="0" noProof="0" dirty="0" smtClean="0">
              <a:ln>
                <a:noFill/>
              </a:ln>
              <a:solidFill>
                <a:srgbClr val="990033"/>
              </a:solidFill>
              <a:effectLst/>
              <a:uLnTx/>
              <a:uFillTx/>
              <a:latin typeface="Times New Roman"/>
              <a:ea typeface="+mn-ea"/>
              <a:cs typeface="Arial"/>
            </a:endParaRPr>
          </a:p>
          <a:p>
            <a:pPr marL="396875" marR="0" lvl="0" indent="-396875" algn="r" defTabSz="1058863" rtl="1" eaLnBrk="1" fontAlgn="base" latinLnBrk="0" hangingPunct="1">
              <a:lnSpc>
                <a:spcPct val="90000"/>
              </a:lnSpc>
              <a:spcBef>
                <a:spcPct val="20000"/>
              </a:spcBef>
              <a:spcAft>
                <a:spcPct val="0"/>
              </a:spcAft>
              <a:buClrTx/>
              <a:buSzTx/>
              <a:buFontTx/>
              <a:buNone/>
              <a:tabLst/>
              <a:defRPr/>
            </a:pPr>
            <a:endParaRPr kumimoji="0" lang="ar-SA" altLang="en-US" sz="3100" b="1" i="0" u="none" strike="noStrike" kern="0" cap="none" spc="0" normalizeH="0" baseline="0" noProof="0" dirty="0" smtClean="0">
              <a:ln>
                <a:noFill/>
              </a:ln>
              <a:solidFill>
                <a:srgbClr val="990033"/>
              </a:solidFill>
              <a:effectLst/>
              <a:uLnTx/>
              <a:uFillTx/>
              <a:latin typeface="Times New Roman"/>
              <a:ea typeface="+mn-ea"/>
              <a:cs typeface="Arabic Transparent" pitchFamily="2" charset="0"/>
            </a:endParaRPr>
          </a:p>
          <a:p>
            <a:pPr marL="396875" marR="0" lvl="0" indent="-396875" algn="r" defTabSz="1058863" rtl="1" eaLnBrk="1" fontAlgn="base" latinLnBrk="0" hangingPunct="1">
              <a:lnSpc>
                <a:spcPct val="90000"/>
              </a:lnSpc>
              <a:spcBef>
                <a:spcPct val="20000"/>
              </a:spcBef>
              <a:spcAft>
                <a:spcPct val="0"/>
              </a:spcAft>
              <a:buClrTx/>
              <a:buSzTx/>
              <a:buFontTx/>
              <a:buChar char="•"/>
              <a:tabLst/>
              <a:defRPr/>
            </a:pPr>
            <a:endParaRPr kumimoji="0" lang="en-US" sz="2600" b="1" i="0" u="none" strike="noStrike" kern="0" cap="none" spc="0" normalizeH="0" baseline="0" noProof="0" dirty="0" smtClean="0">
              <a:ln>
                <a:noFill/>
              </a:ln>
              <a:solidFill>
                <a:srgbClr val="990033"/>
              </a:solidFill>
              <a:effectLst/>
              <a:uLnTx/>
              <a:uFillTx/>
              <a:latin typeface="Times New Roman"/>
              <a:ea typeface="+mn-ea"/>
              <a:cs typeface="Arabic Transparent" pitchFamily="2" charset="0"/>
            </a:endParaRPr>
          </a:p>
        </p:txBody>
      </p:sp>
      <p:sp>
        <p:nvSpPr>
          <p:cNvPr id="9"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5402280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685800" y="838200"/>
            <a:ext cx="8229600" cy="55626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just"/>
            <a:endParaRPr lang="en-US" sz="3200" dirty="0">
              <a:ln w="1905">
                <a:solidFill>
                  <a:srgbClr val="1F497D"/>
                </a:solidFill>
              </a:ln>
              <a:solidFill>
                <a:prstClr val="black"/>
              </a:solidFill>
              <a:cs typeface="PT Bold Heading" pitchFamily="2" charset="-78"/>
            </a:endParaRPr>
          </a:p>
        </p:txBody>
      </p:sp>
      <p:sp useBgFill="1">
        <p:nvSpPr>
          <p:cNvPr id="8" name="Rectangle 2"/>
          <p:cNvSpPr txBox="1">
            <a:spLocks noChangeArrowheads="1"/>
          </p:cNvSpPr>
          <p:nvPr/>
        </p:nvSpPr>
        <p:spPr bwMode="auto">
          <a:xfrm>
            <a:off x="838200" y="1066800"/>
            <a:ext cx="7772400" cy="5257800"/>
          </a:xfrm>
          <a:prstGeom prst="rect">
            <a:avLst/>
          </a:prstGeom>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96875" indent="-396875" algn="r" defTabSz="1058863" rtl="1" fontAlgn="base">
              <a:spcBef>
                <a:spcPct val="20000"/>
              </a:spcBef>
              <a:spcAft>
                <a:spcPct val="0"/>
              </a:spcAft>
              <a:buChar char="•"/>
              <a:defRPr sz="3500">
                <a:solidFill>
                  <a:schemeClr val="tx1"/>
                </a:solidFill>
                <a:latin typeface="+mn-lt"/>
                <a:ea typeface="+mn-ea"/>
                <a:cs typeface="+mn-cs"/>
              </a:defRPr>
            </a:lvl1pPr>
            <a:lvl2pPr marL="863600" indent="-333375" algn="r" defTabSz="1058863" rtl="1" fontAlgn="base">
              <a:spcBef>
                <a:spcPct val="20000"/>
              </a:spcBef>
              <a:spcAft>
                <a:spcPct val="0"/>
              </a:spcAft>
              <a:buChar char="–"/>
              <a:defRPr sz="3300">
                <a:solidFill>
                  <a:schemeClr val="tx1"/>
                </a:solidFill>
                <a:latin typeface="+mn-lt"/>
                <a:cs typeface="+mn-cs"/>
              </a:defRPr>
            </a:lvl2pPr>
            <a:lvl3pPr marL="1327150" indent="-268288" algn="r" defTabSz="1058863" rtl="1" fontAlgn="base">
              <a:spcBef>
                <a:spcPct val="20000"/>
              </a:spcBef>
              <a:spcAft>
                <a:spcPct val="0"/>
              </a:spcAft>
              <a:buChar char="•"/>
              <a:defRPr sz="2800">
                <a:solidFill>
                  <a:schemeClr val="tx1"/>
                </a:solidFill>
                <a:latin typeface="+mn-lt"/>
                <a:cs typeface="+mn-cs"/>
              </a:defRPr>
            </a:lvl3pPr>
            <a:lvl4pPr marL="1857375" indent="-268288" algn="r" defTabSz="1058863" rtl="1" fontAlgn="base">
              <a:spcBef>
                <a:spcPct val="20000"/>
              </a:spcBef>
              <a:spcAft>
                <a:spcPct val="0"/>
              </a:spcAft>
              <a:buChar char="–"/>
              <a:defRPr sz="2500">
                <a:solidFill>
                  <a:schemeClr val="tx1"/>
                </a:solidFill>
                <a:latin typeface="+mn-lt"/>
                <a:cs typeface="+mn-cs"/>
              </a:defRPr>
            </a:lvl4pPr>
            <a:lvl5pPr marL="2386013" indent="-261938" algn="r" defTabSz="1058863" rtl="1" fontAlgn="base">
              <a:spcBef>
                <a:spcPct val="20000"/>
              </a:spcBef>
              <a:spcAft>
                <a:spcPct val="0"/>
              </a:spcAft>
              <a:buChar char="»"/>
              <a:defRPr sz="2500">
                <a:solidFill>
                  <a:schemeClr val="tx1"/>
                </a:solidFill>
                <a:latin typeface="+mn-lt"/>
                <a:cs typeface="+mn-cs"/>
              </a:defRPr>
            </a:lvl5pPr>
            <a:lvl6pPr marL="2843213" indent="-261938" algn="r" defTabSz="1058863" rtl="1" fontAlgn="base">
              <a:spcBef>
                <a:spcPct val="20000"/>
              </a:spcBef>
              <a:spcAft>
                <a:spcPct val="0"/>
              </a:spcAft>
              <a:buChar char="»"/>
              <a:defRPr sz="2500">
                <a:solidFill>
                  <a:schemeClr val="tx1"/>
                </a:solidFill>
                <a:latin typeface="+mn-lt"/>
                <a:cs typeface="+mn-cs"/>
              </a:defRPr>
            </a:lvl6pPr>
            <a:lvl7pPr marL="3300413" indent="-261938" algn="r" defTabSz="1058863" rtl="1" fontAlgn="base">
              <a:spcBef>
                <a:spcPct val="20000"/>
              </a:spcBef>
              <a:spcAft>
                <a:spcPct val="0"/>
              </a:spcAft>
              <a:buChar char="»"/>
              <a:defRPr sz="2500">
                <a:solidFill>
                  <a:schemeClr val="tx1"/>
                </a:solidFill>
                <a:latin typeface="+mn-lt"/>
                <a:cs typeface="+mn-cs"/>
              </a:defRPr>
            </a:lvl7pPr>
            <a:lvl8pPr marL="3757613" indent="-261938" algn="r" defTabSz="1058863" rtl="1" fontAlgn="base">
              <a:spcBef>
                <a:spcPct val="20000"/>
              </a:spcBef>
              <a:spcAft>
                <a:spcPct val="0"/>
              </a:spcAft>
              <a:buChar char="»"/>
              <a:defRPr sz="2500">
                <a:solidFill>
                  <a:schemeClr val="tx1"/>
                </a:solidFill>
                <a:latin typeface="+mn-lt"/>
                <a:cs typeface="+mn-cs"/>
              </a:defRPr>
            </a:lvl8pPr>
            <a:lvl9pPr marL="4214813" indent="-261938" algn="r" defTabSz="1058863" rtl="1" fontAlgn="base">
              <a:spcBef>
                <a:spcPct val="20000"/>
              </a:spcBef>
              <a:spcAft>
                <a:spcPct val="0"/>
              </a:spcAft>
              <a:buChar char="»"/>
              <a:defRPr sz="2500">
                <a:solidFill>
                  <a:schemeClr val="tx1"/>
                </a:solidFill>
                <a:latin typeface="+mn-lt"/>
                <a:cs typeface="+mn-cs"/>
              </a:defRPr>
            </a:lvl9pPr>
          </a:lstStyle>
          <a:p>
            <a:pPr algn="just"/>
            <a:r>
              <a:rPr lang="ar-SA" sz="2800" b="1" dirty="0" smtClean="0">
                <a:solidFill>
                  <a:srgbClr val="660066"/>
                </a:solidFill>
                <a:cs typeface="AL-Mateen" pitchFamily="2" charset="-78"/>
              </a:rPr>
              <a:t>لكن مجال التعليم الإلكتروني وحلوله لن تكون ناجحة إذا افتقرت لعوامل أساسية من عناصر تتوفر في التعليم التقليدي الحالي، فهذا الأخير يحقق الكثير من المهام بصورة غير مباشرة أو غير مرئية بالنسبة لعابر السبيل الذي يرى أن تقنية الإنترنت ستقلب كل الموازين بدون الإطلاع على كنه العملية التربوية بصورة عميقة. حيث يشكل دوام الطلاب للمدارس وحضورهم الجماعي أمراً هاما يغرس قيما تربوية بصورة غير مباشرة ويعزز أهمية العمل المشترك كفريق واحد</a:t>
            </a:r>
            <a:r>
              <a:rPr lang="en-US" sz="2800" b="1" dirty="0" smtClean="0">
                <a:solidFill>
                  <a:srgbClr val="660066"/>
                </a:solidFill>
                <a:cs typeface="AL-Mateen" pitchFamily="2" charset="-78"/>
              </a:rPr>
              <a:t>. </a:t>
            </a:r>
            <a:r>
              <a:rPr lang="ar-SA" sz="2800" b="1" dirty="0" smtClean="0">
                <a:solidFill>
                  <a:srgbClr val="660066"/>
                </a:solidFill>
                <a:cs typeface="AL-Mateen" pitchFamily="2" charset="-78"/>
              </a:rPr>
              <a:t>وتتفاوت اختصاصات مؤسسات التعلم الإلكتروني بين مجموعة متنوعة من الخدمات، مثل الحصول على شهادة الماجستير بشكل مباشر عبر الإنترنت، أو منح الشهادات التقنية للمبرمجين والمتخصصين في مجال تقنية المعلومات وغير ذلك من المزايا الرائعة، حيث تقوم بدورها بالإجراءات اللازمة وتوفير المعايير المطلوبة لطرح برامج معترف بها للدارسة عن بعد</a:t>
            </a:r>
            <a:r>
              <a:rPr lang="en-US" sz="2800" b="1" dirty="0" smtClean="0">
                <a:solidFill>
                  <a:srgbClr val="660066"/>
                </a:solidFill>
                <a:cs typeface="AL-Mateen" pitchFamily="2" charset="-78"/>
              </a:rPr>
              <a:t>.</a:t>
            </a:r>
          </a:p>
          <a:p>
            <a:pPr marL="396875" marR="0" lvl="0" indent="-396875" algn="just" defTabSz="1058863" rtl="1" eaLnBrk="1" fontAlgn="base" latinLnBrk="0" hangingPunct="1">
              <a:lnSpc>
                <a:spcPct val="90000"/>
              </a:lnSpc>
              <a:spcBef>
                <a:spcPct val="20000"/>
              </a:spcBef>
              <a:spcAft>
                <a:spcPct val="0"/>
              </a:spcAft>
              <a:buClrTx/>
              <a:buSzTx/>
              <a:buFontTx/>
              <a:buNone/>
              <a:tabLst/>
              <a:defRPr/>
            </a:pPr>
            <a:endParaRPr kumimoji="0" lang="ar-EG" altLang="en-US" sz="2000" i="0" u="none" strike="noStrike" kern="0" cap="none" spc="0" normalizeH="0" baseline="0" noProof="0" dirty="0" smtClean="0">
              <a:ln>
                <a:noFill/>
              </a:ln>
              <a:solidFill>
                <a:srgbClr val="002060"/>
              </a:solidFill>
              <a:effectLst/>
              <a:uLnTx/>
              <a:uFillTx/>
              <a:latin typeface="Times New Roman"/>
              <a:cs typeface="AAA   مُضر" pitchFamily="2" charset="-78"/>
            </a:endParaRPr>
          </a:p>
          <a:p>
            <a:pPr marL="396875" marR="0" lvl="0" indent="-396875" algn="just" defTabSz="1058863" rtl="1" eaLnBrk="1" fontAlgn="base" latinLnBrk="0" hangingPunct="1">
              <a:lnSpc>
                <a:spcPct val="90000"/>
              </a:lnSpc>
              <a:spcBef>
                <a:spcPct val="20000"/>
              </a:spcBef>
              <a:spcAft>
                <a:spcPct val="0"/>
              </a:spcAft>
              <a:buClr>
                <a:srgbClr val="FF0000"/>
              </a:buClr>
              <a:buSzTx/>
              <a:buFontTx/>
              <a:buChar char="o"/>
              <a:tabLst/>
              <a:defRPr/>
            </a:pPr>
            <a:endParaRPr kumimoji="0" lang="ar-EG" altLang="en-US" sz="2400" b="1" i="0" u="none" strike="noStrike" kern="0" cap="none" spc="0" normalizeH="0" baseline="0" noProof="0" dirty="0" smtClean="0">
              <a:ln>
                <a:noFill/>
              </a:ln>
              <a:solidFill>
                <a:srgbClr val="990033"/>
              </a:solidFill>
              <a:effectLst/>
              <a:uLnTx/>
              <a:uFillTx/>
              <a:latin typeface="Times New Roman"/>
              <a:ea typeface="+mn-ea"/>
              <a:cs typeface="Arial"/>
            </a:endParaRPr>
          </a:p>
          <a:p>
            <a:pPr marL="396875" marR="0" lvl="0" indent="-396875" algn="just" defTabSz="1058863" rtl="1" eaLnBrk="1" fontAlgn="base" latinLnBrk="0" hangingPunct="1">
              <a:lnSpc>
                <a:spcPct val="90000"/>
              </a:lnSpc>
              <a:spcBef>
                <a:spcPct val="20000"/>
              </a:spcBef>
              <a:spcAft>
                <a:spcPct val="0"/>
              </a:spcAft>
              <a:buClr>
                <a:srgbClr val="FF0000"/>
              </a:buClr>
              <a:buSzTx/>
              <a:buFontTx/>
              <a:buChar char="o"/>
              <a:tabLst/>
              <a:defRPr/>
            </a:pPr>
            <a:endParaRPr kumimoji="0" lang="ar-SA" altLang="en-US" sz="2400" b="1" i="0" u="none" strike="noStrike" kern="0" cap="none" spc="0" normalizeH="0" baseline="0" noProof="0" dirty="0" smtClean="0">
              <a:ln>
                <a:noFill/>
              </a:ln>
              <a:solidFill>
                <a:srgbClr val="990033"/>
              </a:solidFill>
              <a:effectLst/>
              <a:uLnTx/>
              <a:uFillTx/>
              <a:latin typeface="Times New Roman"/>
              <a:ea typeface="+mn-ea"/>
              <a:cs typeface="Arial"/>
            </a:endParaRPr>
          </a:p>
          <a:p>
            <a:pPr marL="396875" marR="0" lvl="0" indent="-396875" algn="just" defTabSz="1058863" rtl="1" eaLnBrk="1" fontAlgn="base" latinLnBrk="0" hangingPunct="1">
              <a:lnSpc>
                <a:spcPct val="90000"/>
              </a:lnSpc>
              <a:spcBef>
                <a:spcPct val="20000"/>
              </a:spcBef>
              <a:spcAft>
                <a:spcPct val="0"/>
              </a:spcAft>
              <a:buClrTx/>
              <a:buSzTx/>
              <a:buFontTx/>
              <a:buNone/>
              <a:tabLst/>
              <a:defRPr/>
            </a:pPr>
            <a:endParaRPr kumimoji="0" lang="ar-SA" altLang="en-US" sz="2400" b="1" i="0" u="none" strike="noStrike" kern="0" cap="none" spc="0" normalizeH="0" baseline="0" noProof="0" dirty="0" smtClean="0">
              <a:ln>
                <a:noFill/>
              </a:ln>
              <a:solidFill>
                <a:srgbClr val="990033"/>
              </a:solidFill>
              <a:effectLst/>
              <a:uLnTx/>
              <a:uFillTx/>
              <a:latin typeface="Times New Roman"/>
              <a:ea typeface="+mn-ea"/>
              <a:cs typeface="Arabic Transparent" pitchFamily="2" charset="0"/>
            </a:endParaRPr>
          </a:p>
          <a:p>
            <a:pPr marL="396875" marR="0" lvl="0" indent="-396875" algn="just" defTabSz="1058863" rtl="1" eaLnBrk="1" fontAlgn="base" latinLnBrk="0" hangingPunct="1">
              <a:lnSpc>
                <a:spcPct val="9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rgbClr val="990033"/>
              </a:solidFill>
              <a:effectLst/>
              <a:uLnTx/>
              <a:uFillTx/>
              <a:latin typeface="Times New Roman"/>
              <a:ea typeface="+mn-ea"/>
              <a:cs typeface="Arabic Transparent" pitchFamily="2" charset="0"/>
            </a:endParaRPr>
          </a:p>
        </p:txBody>
      </p:sp>
      <p:sp>
        <p:nvSpPr>
          <p:cNvPr id="9"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5402280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33273" y="561944"/>
            <a:ext cx="8610600" cy="76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0" name="مستطيل 9"/>
          <p:cNvSpPr/>
          <p:nvPr/>
        </p:nvSpPr>
        <p:spPr>
          <a:xfrm>
            <a:off x="152400" y="6476999"/>
            <a:ext cx="8839200" cy="7822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prstClr val="white"/>
              </a:solidFill>
            </a:endParaRPr>
          </a:p>
        </p:txBody>
      </p:sp>
      <p:sp>
        <p:nvSpPr>
          <p:cNvPr id="12" name="مستطيل مستدير الزوايا 11"/>
          <p:cNvSpPr/>
          <p:nvPr/>
        </p:nvSpPr>
        <p:spPr>
          <a:xfrm>
            <a:off x="685800" y="838200"/>
            <a:ext cx="8229600" cy="5562600"/>
          </a:xfrm>
          <a:prstGeom prst="roundRect">
            <a:avLst/>
          </a:prstGeom>
          <a:ln>
            <a:solidFill>
              <a:srgbClr val="00B050"/>
            </a:solidFill>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3200" dirty="0">
              <a:ln w="1905">
                <a:solidFill>
                  <a:srgbClr val="1F497D"/>
                </a:solidFill>
              </a:ln>
              <a:solidFill>
                <a:prstClr val="black"/>
              </a:solidFill>
              <a:cs typeface="PT Bold Heading" pitchFamily="2" charset="-78"/>
            </a:endParaRPr>
          </a:p>
        </p:txBody>
      </p:sp>
      <p:sp useBgFill="1">
        <p:nvSpPr>
          <p:cNvPr id="8" name="Rectangle 2"/>
          <p:cNvSpPr txBox="1">
            <a:spLocks noChangeArrowheads="1"/>
          </p:cNvSpPr>
          <p:nvPr/>
        </p:nvSpPr>
        <p:spPr bwMode="auto">
          <a:xfrm>
            <a:off x="838200" y="1066800"/>
            <a:ext cx="7772400" cy="5029200"/>
          </a:xfrm>
          <a:prstGeom prst="rect">
            <a:avLst/>
          </a:prstGeom>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96875" indent="-396875" algn="r" defTabSz="1058863" rtl="1" fontAlgn="base">
              <a:spcBef>
                <a:spcPct val="20000"/>
              </a:spcBef>
              <a:spcAft>
                <a:spcPct val="0"/>
              </a:spcAft>
              <a:buChar char="•"/>
              <a:defRPr sz="3500">
                <a:solidFill>
                  <a:schemeClr val="tx1"/>
                </a:solidFill>
                <a:latin typeface="+mn-lt"/>
                <a:ea typeface="+mn-ea"/>
                <a:cs typeface="+mn-cs"/>
              </a:defRPr>
            </a:lvl1pPr>
            <a:lvl2pPr marL="863600" indent="-333375" algn="r" defTabSz="1058863" rtl="1" fontAlgn="base">
              <a:spcBef>
                <a:spcPct val="20000"/>
              </a:spcBef>
              <a:spcAft>
                <a:spcPct val="0"/>
              </a:spcAft>
              <a:buChar char="–"/>
              <a:defRPr sz="3300">
                <a:solidFill>
                  <a:schemeClr val="tx1"/>
                </a:solidFill>
                <a:latin typeface="+mn-lt"/>
                <a:cs typeface="+mn-cs"/>
              </a:defRPr>
            </a:lvl2pPr>
            <a:lvl3pPr marL="1327150" indent="-268288" algn="r" defTabSz="1058863" rtl="1" fontAlgn="base">
              <a:spcBef>
                <a:spcPct val="20000"/>
              </a:spcBef>
              <a:spcAft>
                <a:spcPct val="0"/>
              </a:spcAft>
              <a:buChar char="•"/>
              <a:defRPr sz="2800">
                <a:solidFill>
                  <a:schemeClr val="tx1"/>
                </a:solidFill>
                <a:latin typeface="+mn-lt"/>
                <a:cs typeface="+mn-cs"/>
              </a:defRPr>
            </a:lvl3pPr>
            <a:lvl4pPr marL="1857375" indent="-268288" algn="r" defTabSz="1058863" rtl="1" fontAlgn="base">
              <a:spcBef>
                <a:spcPct val="20000"/>
              </a:spcBef>
              <a:spcAft>
                <a:spcPct val="0"/>
              </a:spcAft>
              <a:buChar char="–"/>
              <a:defRPr sz="2500">
                <a:solidFill>
                  <a:schemeClr val="tx1"/>
                </a:solidFill>
                <a:latin typeface="+mn-lt"/>
                <a:cs typeface="+mn-cs"/>
              </a:defRPr>
            </a:lvl4pPr>
            <a:lvl5pPr marL="2386013" indent="-261938" algn="r" defTabSz="1058863" rtl="1" fontAlgn="base">
              <a:spcBef>
                <a:spcPct val="20000"/>
              </a:spcBef>
              <a:spcAft>
                <a:spcPct val="0"/>
              </a:spcAft>
              <a:buChar char="»"/>
              <a:defRPr sz="2500">
                <a:solidFill>
                  <a:schemeClr val="tx1"/>
                </a:solidFill>
                <a:latin typeface="+mn-lt"/>
                <a:cs typeface="+mn-cs"/>
              </a:defRPr>
            </a:lvl5pPr>
            <a:lvl6pPr marL="2843213" indent="-261938" algn="r" defTabSz="1058863" rtl="1" fontAlgn="base">
              <a:spcBef>
                <a:spcPct val="20000"/>
              </a:spcBef>
              <a:spcAft>
                <a:spcPct val="0"/>
              </a:spcAft>
              <a:buChar char="»"/>
              <a:defRPr sz="2500">
                <a:solidFill>
                  <a:schemeClr val="tx1"/>
                </a:solidFill>
                <a:latin typeface="+mn-lt"/>
                <a:cs typeface="+mn-cs"/>
              </a:defRPr>
            </a:lvl6pPr>
            <a:lvl7pPr marL="3300413" indent="-261938" algn="r" defTabSz="1058863" rtl="1" fontAlgn="base">
              <a:spcBef>
                <a:spcPct val="20000"/>
              </a:spcBef>
              <a:spcAft>
                <a:spcPct val="0"/>
              </a:spcAft>
              <a:buChar char="»"/>
              <a:defRPr sz="2500">
                <a:solidFill>
                  <a:schemeClr val="tx1"/>
                </a:solidFill>
                <a:latin typeface="+mn-lt"/>
                <a:cs typeface="+mn-cs"/>
              </a:defRPr>
            </a:lvl7pPr>
            <a:lvl8pPr marL="3757613" indent="-261938" algn="r" defTabSz="1058863" rtl="1" fontAlgn="base">
              <a:spcBef>
                <a:spcPct val="20000"/>
              </a:spcBef>
              <a:spcAft>
                <a:spcPct val="0"/>
              </a:spcAft>
              <a:buChar char="»"/>
              <a:defRPr sz="2500">
                <a:solidFill>
                  <a:schemeClr val="tx1"/>
                </a:solidFill>
                <a:latin typeface="+mn-lt"/>
                <a:cs typeface="+mn-cs"/>
              </a:defRPr>
            </a:lvl8pPr>
            <a:lvl9pPr marL="4214813" indent="-261938" algn="r" defTabSz="1058863" rtl="1" fontAlgn="base">
              <a:spcBef>
                <a:spcPct val="20000"/>
              </a:spcBef>
              <a:spcAft>
                <a:spcPct val="0"/>
              </a:spcAft>
              <a:buChar char="»"/>
              <a:defRPr sz="2500">
                <a:solidFill>
                  <a:schemeClr val="tx1"/>
                </a:solidFill>
                <a:latin typeface="+mn-lt"/>
                <a:cs typeface="+mn-cs"/>
              </a:defRPr>
            </a:lvl9pPr>
          </a:lstStyle>
          <a:p>
            <a:pPr algn="just"/>
            <a:r>
              <a:rPr lang="ar-SA" sz="3000" b="1" dirty="0" smtClean="0">
                <a:solidFill>
                  <a:srgbClr val="660066"/>
                </a:solidFill>
                <a:cs typeface="AL-Mateen" pitchFamily="2" charset="-78"/>
              </a:rPr>
              <a:t>ووفقاً لبعض الدارسات والأبحاث المتخصصة، تبين أن نسبة </a:t>
            </a:r>
            <a:r>
              <a:rPr lang="ar-SA" sz="3000" b="1" dirty="0" smtClean="0">
                <a:solidFill>
                  <a:srgbClr val="660066"/>
                </a:solidFill>
                <a:cs typeface="+mj-cs"/>
              </a:rPr>
              <a:t>48% </a:t>
            </a:r>
            <a:r>
              <a:rPr lang="ar-SA" sz="3000" b="1" dirty="0" smtClean="0">
                <a:solidFill>
                  <a:srgbClr val="660066"/>
                </a:solidFill>
                <a:cs typeface="AL-Mateen" pitchFamily="2" charset="-78"/>
              </a:rPr>
              <a:t>من المعاهد والجامعات التقليدية كانت قد طرحت مناهجها بشكل مباشر على الإنترنت في العام </a:t>
            </a:r>
            <a:r>
              <a:rPr lang="ar-SA" sz="3000" b="1" dirty="0" smtClean="0">
                <a:solidFill>
                  <a:srgbClr val="660066"/>
                </a:solidFill>
                <a:cs typeface="+mj-cs"/>
              </a:rPr>
              <a:t>1998</a:t>
            </a:r>
            <a:r>
              <a:rPr lang="ar-SA" sz="3000" b="1" dirty="0" smtClean="0">
                <a:solidFill>
                  <a:srgbClr val="660066"/>
                </a:solidFill>
                <a:cs typeface="AL-Mateen" pitchFamily="2" charset="-78"/>
              </a:rPr>
              <a:t>، في حين ارتفعت النسبة إلى </a:t>
            </a:r>
            <a:r>
              <a:rPr lang="ar-SA" sz="3000" b="1" dirty="0" smtClean="0">
                <a:solidFill>
                  <a:srgbClr val="660066"/>
                </a:solidFill>
                <a:cs typeface="+mj-cs"/>
              </a:rPr>
              <a:t>70% </a:t>
            </a:r>
            <a:r>
              <a:rPr lang="ar-SA" sz="3000" b="1" dirty="0" smtClean="0">
                <a:solidFill>
                  <a:srgbClr val="660066"/>
                </a:solidFill>
                <a:cs typeface="AL-Mateen" pitchFamily="2" charset="-78"/>
              </a:rPr>
              <a:t>في العام </a:t>
            </a:r>
            <a:r>
              <a:rPr lang="ar-SA" sz="3000" b="1" dirty="0" smtClean="0">
                <a:solidFill>
                  <a:srgbClr val="660066"/>
                </a:solidFill>
                <a:cs typeface="+mj-cs"/>
              </a:rPr>
              <a:t>2000</a:t>
            </a:r>
            <a:r>
              <a:rPr lang="ar-SA" sz="3000" b="1" dirty="0" smtClean="0">
                <a:solidFill>
                  <a:srgbClr val="660066"/>
                </a:solidFill>
                <a:cs typeface="AL-Mateen" pitchFamily="2" charset="-78"/>
              </a:rPr>
              <a:t>، وفي المقابل هنالك جامعات لا تقدم خدماتها ومناهجها سوى عن طريق الإنترنت.</a:t>
            </a:r>
            <a:endParaRPr lang="en-US" sz="3000" b="1" dirty="0" smtClean="0">
              <a:solidFill>
                <a:srgbClr val="660066"/>
              </a:solidFill>
              <a:cs typeface="AL-Mateen" pitchFamily="2" charset="-78"/>
            </a:endParaRPr>
          </a:p>
          <a:p>
            <a:pPr algn="just"/>
            <a:r>
              <a:rPr lang="ar-SA" sz="3000" b="1" dirty="0" smtClean="0">
                <a:solidFill>
                  <a:srgbClr val="660066"/>
                </a:solidFill>
                <a:cs typeface="AL-Mateen" pitchFamily="2" charset="-78"/>
              </a:rPr>
              <a:t>ومن المتوقع أن تحقق صناعة التعلم الإلكتروني المباشر عبر الإنترنت نمواً كبيراً يصل إلى أكثر من </a:t>
            </a:r>
            <a:r>
              <a:rPr lang="ar-SA" sz="3000" b="1" dirty="0" smtClean="0">
                <a:solidFill>
                  <a:srgbClr val="660066"/>
                </a:solidFill>
                <a:cs typeface="+mj-cs"/>
              </a:rPr>
              <a:t>23</a:t>
            </a:r>
            <a:r>
              <a:rPr lang="ar-SA" sz="3000" b="1" dirty="0" smtClean="0">
                <a:solidFill>
                  <a:srgbClr val="660066"/>
                </a:solidFill>
                <a:cs typeface="AL-Mateen" pitchFamily="2" charset="-78"/>
              </a:rPr>
              <a:t> مليار دولار في العام </a:t>
            </a:r>
            <a:r>
              <a:rPr lang="ar-SA" sz="3000" b="1" dirty="0" smtClean="0">
                <a:solidFill>
                  <a:srgbClr val="660066"/>
                </a:solidFill>
                <a:cs typeface="+mj-cs"/>
              </a:rPr>
              <a:t>2004</a:t>
            </a:r>
            <a:r>
              <a:rPr lang="ar-SA" sz="3000" b="1" dirty="0" smtClean="0">
                <a:solidFill>
                  <a:srgbClr val="660066"/>
                </a:solidFill>
                <a:cs typeface="AL-Mateen" pitchFamily="2" charset="-78"/>
              </a:rPr>
              <a:t>، وذلك حسبما أظهرته الدراسات التي قامت بها مجموعة آي دي سي لأبحاث السوق، مستندة بذلك على التطور الكبير في قطاع الأعمال الإلكترونية وازدياد الطلب على المحترفين والمتخصصين. </a:t>
            </a:r>
            <a:endParaRPr lang="en-US" sz="3000" b="1" dirty="0" smtClean="0">
              <a:solidFill>
                <a:srgbClr val="660066"/>
              </a:solidFill>
              <a:cs typeface="AL-Mateen" pitchFamily="2" charset="-78"/>
            </a:endParaRPr>
          </a:p>
          <a:p>
            <a:pPr marL="396875" marR="0" lvl="0" indent="-396875" algn="just" defTabSz="1058863" rtl="1" eaLnBrk="1" fontAlgn="base" latinLnBrk="0" hangingPunct="1">
              <a:lnSpc>
                <a:spcPct val="90000"/>
              </a:lnSpc>
              <a:spcBef>
                <a:spcPct val="20000"/>
              </a:spcBef>
              <a:spcAft>
                <a:spcPct val="0"/>
              </a:spcAft>
              <a:buClrTx/>
              <a:buSzTx/>
              <a:buFontTx/>
              <a:buNone/>
              <a:tabLst/>
              <a:defRPr/>
            </a:pPr>
            <a:endParaRPr kumimoji="0" lang="ar-EG" altLang="en-US" sz="3000" i="0" u="none" strike="noStrike" kern="0" cap="none" spc="0" normalizeH="0" baseline="0" noProof="0" dirty="0" smtClean="0">
              <a:ln>
                <a:noFill/>
              </a:ln>
              <a:solidFill>
                <a:srgbClr val="002060"/>
              </a:solidFill>
              <a:effectLst/>
              <a:uLnTx/>
              <a:uFillTx/>
              <a:latin typeface="Times New Roman"/>
              <a:cs typeface="AAA   مُضر" pitchFamily="2" charset="-78"/>
            </a:endParaRPr>
          </a:p>
          <a:p>
            <a:pPr marL="396875" marR="0" lvl="0" indent="-396875" algn="just" defTabSz="1058863" rtl="1" eaLnBrk="1" fontAlgn="base" latinLnBrk="0" hangingPunct="1">
              <a:lnSpc>
                <a:spcPct val="90000"/>
              </a:lnSpc>
              <a:spcBef>
                <a:spcPct val="20000"/>
              </a:spcBef>
              <a:spcAft>
                <a:spcPct val="0"/>
              </a:spcAft>
              <a:buClr>
                <a:srgbClr val="FF0000"/>
              </a:buClr>
              <a:buSzTx/>
              <a:buFontTx/>
              <a:buChar char="o"/>
              <a:tabLst/>
              <a:defRPr/>
            </a:pPr>
            <a:endParaRPr kumimoji="0" lang="ar-EG" altLang="en-US" sz="3000" b="1" i="0" u="none" strike="noStrike" kern="0" cap="none" spc="0" normalizeH="0" baseline="0" noProof="0" dirty="0" smtClean="0">
              <a:ln>
                <a:noFill/>
              </a:ln>
              <a:solidFill>
                <a:srgbClr val="990033"/>
              </a:solidFill>
              <a:effectLst/>
              <a:uLnTx/>
              <a:uFillTx/>
              <a:latin typeface="Times New Roman"/>
              <a:ea typeface="+mn-ea"/>
              <a:cs typeface="Arial"/>
            </a:endParaRPr>
          </a:p>
          <a:p>
            <a:pPr marL="396875" marR="0" lvl="0" indent="-396875" algn="just" defTabSz="1058863" rtl="1" eaLnBrk="1" fontAlgn="base" latinLnBrk="0" hangingPunct="1">
              <a:lnSpc>
                <a:spcPct val="90000"/>
              </a:lnSpc>
              <a:spcBef>
                <a:spcPct val="20000"/>
              </a:spcBef>
              <a:spcAft>
                <a:spcPct val="0"/>
              </a:spcAft>
              <a:buClr>
                <a:srgbClr val="FF0000"/>
              </a:buClr>
              <a:buSzTx/>
              <a:buFontTx/>
              <a:buChar char="o"/>
              <a:tabLst/>
              <a:defRPr/>
            </a:pPr>
            <a:endParaRPr kumimoji="0" lang="ar-SA" altLang="en-US" sz="3000" b="1" i="0" u="none" strike="noStrike" kern="0" cap="none" spc="0" normalizeH="0" baseline="0" noProof="0" dirty="0" smtClean="0">
              <a:ln>
                <a:noFill/>
              </a:ln>
              <a:solidFill>
                <a:srgbClr val="990033"/>
              </a:solidFill>
              <a:effectLst/>
              <a:uLnTx/>
              <a:uFillTx/>
              <a:latin typeface="Times New Roman"/>
              <a:ea typeface="+mn-ea"/>
              <a:cs typeface="Arial"/>
            </a:endParaRPr>
          </a:p>
          <a:p>
            <a:pPr marL="396875" marR="0" lvl="0" indent="-396875" algn="just" defTabSz="1058863" rtl="1" eaLnBrk="1" fontAlgn="base" latinLnBrk="0" hangingPunct="1">
              <a:lnSpc>
                <a:spcPct val="90000"/>
              </a:lnSpc>
              <a:spcBef>
                <a:spcPct val="20000"/>
              </a:spcBef>
              <a:spcAft>
                <a:spcPct val="0"/>
              </a:spcAft>
              <a:buClrTx/>
              <a:buSzTx/>
              <a:buFontTx/>
              <a:buNone/>
              <a:tabLst/>
              <a:defRPr/>
            </a:pPr>
            <a:endParaRPr kumimoji="0" lang="ar-SA" altLang="en-US" sz="3000" b="1" i="0" u="none" strike="noStrike" kern="0" cap="none" spc="0" normalizeH="0" baseline="0" noProof="0" dirty="0" smtClean="0">
              <a:ln>
                <a:noFill/>
              </a:ln>
              <a:solidFill>
                <a:srgbClr val="990033"/>
              </a:solidFill>
              <a:effectLst/>
              <a:uLnTx/>
              <a:uFillTx/>
              <a:latin typeface="Times New Roman"/>
              <a:ea typeface="+mn-ea"/>
              <a:cs typeface="Arabic Transparent" pitchFamily="2" charset="0"/>
            </a:endParaRPr>
          </a:p>
          <a:p>
            <a:pPr marL="396875" marR="0" lvl="0" indent="-396875" algn="just" defTabSz="1058863" rtl="1" eaLnBrk="1" fontAlgn="base" latinLnBrk="0" hangingPunct="1">
              <a:lnSpc>
                <a:spcPct val="90000"/>
              </a:lnSpc>
              <a:spcBef>
                <a:spcPct val="20000"/>
              </a:spcBef>
              <a:spcAft>
                <a:spcPct val="0"/>
              </a:spcAft>
              <a:buClrTx/>
              <a:buSzTx/>
              <a:buFontTx/>
              <a:buChar char="•"/>
              <a:tabLst/>
              <a:defRPr/>
            </a:pPr>
            <a:endParaRPr kumimoji="0" lang="en-US" sz="3000" b="1" i="0" u="none" strike="noStrike" kern="0" cap="none" spc="0" normalizeH="0" baseline="0" noProof="0" dirty="0" smtClean="0">
              <a:ln>
                <a:noFill/>
              </a:ln>
              <a:solidFill>
                <a:srgbClr val="990033"/>
              </a:solidFill>
              <a:effectLst/>
              <a:uLnTx/>
              <a:uFillTx/>
              <a:latin typeface="Times New Roman"/>
              <a:ea typeface="+mn-ea"/>
              <a:cs typeface="Arabic Transparent" pitchFamily="2" charset="0"/>
            </a:endParaRPr>
          </a:p>
        </p:txBody>
      </p:sp>
      <p:sp>
        <p:nvSpPr>
          <p:cNvPr id="9" name="مربع نص 19"/>
          <p:cNvSpPr txBox="1"/>
          <p:nvPr/>
        </p:nvSpPr>
        <p:spPr>
          <a:xfrm>
            <a:off x="2743200" y="152400"/>
            <a:ext cx="6096000" cy="400110"/>
          </a:xfrm>
          <a:prstGeom prst="rect">
            <a:avLst/>
          </a:prstGeom>
          <a:noFill/>
        </p:spPr>
        <p:txBody>
          <a:bodyPr wrap="square" rtlCol="0">
            <a:spAutoFit/>
          </a:bodyPr>
          <a:lstStyle/>
          <a:p>
            <a:pPr algn="ctr"/>
            <a:r>
              <a:rPr lang="ar-EG" sz="2000" b="1" dirty="0" smtClean="0">
                <a:solidFill>
                  <a:srgbClr val="FF0000"/>
                </a:solidFill>
                <a:effectLst>
                  <a:outerShdw blurRad="38100" dist="38100" dir="2700000" algn="tl">
                    <a:srgbClr val="000000">
                      <a:alpha val="43137"/>
                    </a:srgbClr>
                  </a:outerShdw>
                </a:effectLst>
                <a:cs typeface="SC_KHALID" pitchFamily="2" charset="-78"/>
              </a:rPr>
              <a:t>الفصل الثالث: التعليم الإلكتروني</a:t>
            </a:r>
            <a:endParaRPr lang="ar-EG" sz="2000" b="1" dirty="0">
              <a:solidFill>
                <a:srgbClr val="FF0000"/>
              </a:solidFill>
              <a:effectLst>
                <a:outerShdw blurRad="38100" dist="38100" dir="2700000" algn="tl">
                  <a:srgbClr val="000000">
                    <a:alpha val="43137"/>
                  </a:srgbClr>
                </a:outerShdw>
              </a:effectLst>
              <a:cs typeface="SC_KHALID" pitchFamily="2" charset="-78"/>
            </a:endParaRPr>
          </a:p>
        </p:txBody>
      </p:sp>
    </p:spTree>
    <p:extLst>
      <p:ext uri="{BB962C8B-B14F-4D97-AF65-F5344CB8AC3E}">
        <p14:creationId xmlns:p14="http://schemas.microsoft.com/office/powerpoint/2010/main" xmlns="" val="5402280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a:grpSpLocks/>
          </p:cNvGrpSpPr>
          <p:nvPr/>
        </p:nvGrpSpPr>
        <p:grpSpPr bwMode="auto">
          <a:xfrm>
            <a:off x="258763" y="296864"/>
            <a:ext cx="8885237" cy="465138"/>
            <a:chOff x="624" y="96"/>
            <a:chExt cx="5232" cy="293"/>
          </a:xfrm>
        </p:grpSpPr>
        <p:sp>
          <p:nvSpPr>
            <p:cNvPr id="6167" name="Rectangle 18"/>
            <p:cNvSpPr>
              <a:spLocks noChangeArrowheads="1"/>
            </p:cNvSpPr>
            <p:nvPr/>
          </p:nvSpPr>
          <p:spPr bwMode="auto">
            <a:xfrm rot="5400000">
              <a:off x="3048" y="-2328"/>
              <a:ext cx="288" cy="5136"/>
            </a:xfrm>
            <a:prstGeom prst="rect">
              <a:avLst/>
            </a:prstGeom>
            <a:gradFill rotWithShape="0">
              <a:gsLst>
                <a:gs pos="0">
                  <a:srgbClr val="18024A"/>
                </a:gs>
                <a:gs pos="50000">
                  <a:srgbClr val="286EA2"/>
                </a:gs>
                <a:gs pos="100000">
                  <a:srgbClr val="18024A"/>
                </a:gs>
              </a:gsLst>
              <a:lin ang="5400000" scaled="1"/>
            </a:gradFill>
            <a:ln w="9525">
              <a:noFill/>
              <a:miter lim="800000"/>
              <a:headEnd/>
              <a:tailEnd/>
            </a:ln>
          </p:spPr>
          <p:txBody>
            <a:bodyPr wrap="none" anchor="ctr"/>
            <a:lstStyle/>
            <a:p>
              <a:endParaRPr lang="en-US"/>
            </a:p>
          </p:txBody>
        </p:sp>
        <p:sp>
          <p:nvSpPr>
            <p:cNvPr id="6168" name="Oval 19"/>
            <p:cNvSpPr>
              <a:spLocks noChangeArrowheads="1"/>
            </p:cNvSpPr>
            <p:nvPr/>
          </p:nvSpPr>
          <p:spPr bwMode="auto">
            <a:xfrm>
              <a:off x="4272" y="144"/>
              <a:ext cx="144" cy="144"/>
            </a:xfrm>
            <a:prstGeom prst="ellipse">
              <a:avLst/>
            </a:prstGeom>
            <a:gradFill rotWithShape="0">
              <a:gsLst>
                <a:gs pos="0">
                  <a:srgbClr val="993300"/>
                </a:gs>
                <a:gs pos="50000">
                  <a:srgbClr val="FF0000"/>
                </a:gs>
                <a:gs pos="100000">
                  <a:srgbClr val="993300"/>
                </a:gs>
              </a:gsLst>
              <a:lin ang="5400000" scaled="1"/>
            </a:gradFill>
            <a:ln w="9525">
              <a:noFill/>
              <a:round/>
              <a:headEnd/>
              <a:tailEnd/>
            </a:ln>
          </p:spPr>
          <p:txBody>
            <a:bodyPr wrap="none" anchor="ctr"/>
            <a:lstStyle/>
            <a:p>
              <a:endParaRPr lang="en-US"/>
            </a:p>
          </p:txBody>
        </p:sp>
        <p:sp>
          <p:nvSpPr>
            <p:cNvPr id="6169" name="Text Box 20"/>
            <p:cNvSpPr txBox="1">
              <a:spLocks noChangeArrowheads="1"/>
            </p:cNvSpPr>
            <p:nvPr/>
          </p:nvSpPr>
          <p:spPr bwMode="auto">
            <a:xfrm>
              <a:off x="4272" y="96"/>
              <a:ext cx="1584" cy="288"/>
            </a:xfrm>
            <a:prstGeom prst="rect">
              <a:avLst/>
            </a:prstGeom>
            <a:noFill/>
            <a:ln w="9525">
              <a:noFill/>
              <a:miter lim="800000"/>
              <a:headEnd/>
              <a:tailEnd/>
            </a:ln>
          </p:spPr>
          <p:txBody>
            <a:bodyPr>
              <a:spAutoFit/>
            </a:bodyPr>
            <a:lstStyle/>
            <a:p>
              <a:pPr algn="ctr">
                <a:spcBef>
                  <a:spcPct val="50000"/>
                </a:spcBef>
              </a:pPr>
              <a:r>
                <a:rPr lang="ar-SA">
                  <a:solidFill>
                    <a:schemeClr val="bg1"/>
                  </a:solidFill>
                  <a:latin typeface="Tahoma" pitchFamily="34" charset="0"/>
                  <a:cs typeface="AAA   مُضر" pitchFamily="2" charset="-78"/>
                </a:rPr>
                <a:t>السؤال الأول</a:t>
              </a:r>
              <a:endParaRPr lang="en-US">
                <a:solidFill>
                  <a:schemeClr val="bg1"/>
                </a:solidFill>
                <a:latin typeface="Tahoma" pitchFamily="34" charset="0"/>
                <a:cs typeface="AAA   مُضر" pitchFamily="2" charset="-78"/>
              </a:endParaRPr>
            </a:p>
          </p:txBody>
        </p:sp>
        <p:sp>
          <p:nvSpPr>
            <p:cNvPr id="6170" name="Text Box 21"/>
            <p:cNvSpPr txBox="1">
              <a:spLocks noChangeArrowheads="1"/>
            </p:cNvSpPr>
            <p:nvPr/>
          </p:nvSpPr>
          <p:spPr bwMode="auto">
            <a:xfrm>
              <a:off x="1892" y="98"/>
              <a:ext cx="2304" cy="291"/>
            </a:xfrm>
            <a:prstGeom prst="rect">
              <a:avLst/>
            </a:prstGeom>
            <a:noFill/>
            <a:ln w="9525">
              <a:noFill/>
              <a:miter lim="800000"/>
              <a:headEnd/>
              <a:tailEnd/>
            </a:ln>
          </p:spPr>
          <p:txBody>
            <a:bodyPr>
              <a:spAutoFit/>
            </a:bodyPr>
            <a:lstStyle/>
            <a:p>
              <a:pPr>
                <a:spcBef>
                  <a:spcPct val="50000"/>
                </a:spcBef>
              </a:pPr>
              <a:r>
                <a:rPr lang="ar-EG" sz="2400" b="1" dirty="0" smtClean="0">
                  <a:solidFill>
                    <a:srgbClr val="FFFF00"/>
                  </a:solidFill>
                  <a:latin typeface="Tahoma" pitchFamily="34" charset="0"/>
                  <a:cs typeface="PT Bold Heading" pitchFamily="2" charset="-78"/>
                </a:rPr>
                <a:t>عرف التعلم الإلكتروني</a:t>
              </a:r>
              <a:endParaRPr lang="en-US" sz="2400" b="1" dirty="0">
                <a:solidFill>
                  <a:srgbClr val="FFFF00"/>
                </a:solidFill>
                <a:latin typeface="Tahoma" pitchFamily="34" charset="0"/>
                <a:cs typeface="PT Bold Heading" pitchFamily="2" charset="-78"/>
              </a:endParaRPr>
            </a:p>
          </p:txBody>
        </p:sp>
      </p:grpSp>
      <p:grpSp>
        <p:nvGrpSpPr>
          <p:cNvPr id="3" name="Group 63"/>
          <p:cNvGrpSpPr>
            <a:grpSpLocks/>
          </p:cNvGrpSpPr>
          <p:nvPr/>
        </p:nvGrpSpPr>
        <p:grpSpPr bwMode="auto">
          <a:xfrm>
            <a:off x="220663" y="836612"/>
            <a:ext cx="8702675" cy="2770657"/>
            <a:chOff x="136" y="686"/>
            <a:chExt cx="5482" cy="697"/>
          </a:xfrm>
        </p:grpSpPr>
        <p:sp>
          <p:nvSpPr>
            <p:cNvPr id="6163" name="Rectangle 9"/>
            <p:cNvSpPr>
              <a:spLocks noChangeArrowheads="1"/>
            </p:cNvSpPr>
            <p:nvPr/>
          </p:nvSpPr>
          <p:spPr bwMode="auto">
            <a:xfrm rot="5400000">
              <a:off x="4514" y="254"/>
              <a:ext cx="671" cy="1536"/>
            </a:xfrm>
            <a:prstGeom prst="rect">
              <a:avLst/>
            </a:prstGeom>
            <a:gradFill rotWithShape="0">
              <a:gsLst>
                <a:gs pos="0">
                  <a:srgbClr val="18024A"/>
                </a:gs>
                <a:gs pos="50000">
                  <a:srgbClr val="286EA2"/>
                </a:gs>
                <a:gs pos="100000">
                  <a:srgbClr val="18024A"/>
                </a:gs>
              </a:gsLst>
              <a:lin ang="5400000" scaled="1"/>
            </a:gradFill>
            <a:ln w="9525">
              <a:noFill/>
              <a:miter lim="800000"/>
              <a:headEnd/>
              <a:tailEnd/>
            </a:ln>
          </p:spPr>
          <p:txBody>
            <a:bodyPr wrap="none" anchor="ctr"/>
            <a:lstStyle/>
            <a:p>
              <a:endParaRPr lang="en-US"/>
            </a:p>
          </p:txBody>
        </p:sp>
        <p:sp>
          <p:nvSpPr>
            <p:cNvPr id="6164" name="Text Box 10"/>
            <p:cNvSpPr txBox="1">
              <a:spLocks noChangeArrowheads="1"/>
            </p:cNvSpPr>
            <p:nvPr/>
          </p:nvSpPr>
          <p:spPr bwMode="auto">
            <a:xfrm>
              <a:off x="4150" y="913"/>
              <a:ext cx="1392" cy="352"/>
            </a:xfrm>
            <a:prstGeom prst="rect">
              <a:avLst/>
            </a:prstGeom>
            <a:noFill/>
            <a:ln w="9525">
              <a:noFill/>
              <a:miter lim="800000"/>
              <a:headEnd/>
              <a:tailEnd/>
            </a:ln>
          </p:spPr>
          <p:txBody>
            <a:bodyPr>
              <a:spAutoFit/>
            </a:bodyPr>
            <a:lstStyle/>
            <a:p>
              <a:pPr algn="ctr">
                <a:spcBef>
                  <a:spcPct val="50000"/>
                </a:spcBef>
              </a:pPr>
              <a:r>
                <a:rPr lang="ar-SA" sz="3200" dirty="0">
                  <a:solidFill>
                    <a:srgbClr val="FFFF00"/>
                  </a:solidFill>
                  <a:latin typeface="Tahoma" pitchFamily="34" charset="0"/>
                  <a:cs typeface="AAA   مُضر" pitchFamily="2" charset="-78"/>
                </a:rPr>
                <a:t>التعريف الأول</a:t>
              </a:r>
              <a:endParaRPr lang="en-US" sz="3200" dirty="0">
                <a:solidFill>
                  <a:srgbClr val="FFFF00"/>
                </a:solidFill>
                <a:latin typeface="Tahoma" pitchFamily="34" charset="0"/>
                <a:cs typeface="AAA   مُضر" pitchFamily="2" charset="-78"/>
              </a:endParaRPr>
            </a:p>
          </p:txBody>
        </p:sp>
        <p:sp>
          <p:nvSpPr>
            <p:cNvPr id="6165" name="Rectangle 23"/>
            <p:cNvSpPr>
              <a:spLocks noChangeArrowheads="1"/>
            </p:cNvSpPr>
            <p:nvPr/>
          </p:nvSpPr>
          <p:spPr bwMode="auto">
            <a:xfrm rot="5400000">
              <a:off x="1835" y="-968"/>
              <a:ext cx="672" cy="3979"/>
            </a:xfrm>
            <a:prstGeom prst="rect">
              <a:avLst/>
            </a:prstGeom>
            <a:gradFill rotWithShape="0">
              <a:gsLst>
                <a:gs pos="0">
                  <a:srgbClr val="89E9F3"/>
                </a:gs>
                <a:gs pos="50000">
                  <a:srgbClr val="C5F4F9"/>
                </a:gs>
                <a:gs pos="100000">
                  <a:srgbClr val="89E9F3"/>
                </a:gs>
              </a:gsLst>
              <a:lin ang="5400000" scaled="1"/>
            </a:gradFill>
            <a:ln w="9525">
              <a:noFill/>
              <a:miter lim="800000"/>
              <a:headEnd/>
              <a:tailEnd/>
            </a:ln>
          </p:spPr>
          <p:txBody>
            <a:bodyPr wrap="none" anchor="ctr"/>
            <a:lstStyle/>
            <a:p>
              <a:endParaRPr lang="en-US"/>
            </a:p>
          </p:txBody>
        </p:sp>
        <p:sp>
          <p:nvSpPr>
            <p:cNvPr id="6166" name="Text Box 24"/>
            <p:cNvSpPr txBox="1">
              <a:spLocks noChangeArrowheads="1"/>
            </p:cNvSpPr>
            <p:nvPr/>
          </p:nvSpPr>
          <p:spPr bwMode="auto">
            <a:xfrm>
              <a:off x="136" y="709"/>
              <a:ext cx="3969" cy="674"/>
            </a:xfrm>
            <a:prstGeom prst="rect">
              <a:avLst/>
            </a:prstGeom>
            <a:noFill/>
            <a:ln w="9525">
              <a:noFill/>
              <a:miter lim="800000"/>
              <a:headEnd/>
              <a:tailEnd/>
            </a:ln>
          </p:spPr>
          <p:txBody>
            <a:bodyPr wrap="square">
              <a:spAutoFit/>
            </a:bodyPr>
            <a:lstStyle/>
            <a:p>
              <a:pPr algn="just" rtl="1"/>
              <a:r>
                <a:rPr lang="ar-SA" sz="3200" b="1" dirty="0" smtClean="0">
                  <a:solidFill>
                    <a:srgbClr val="CC00CC"/>
                  </a:solidFill>
                  <a:latin typeface="Tahoma" pitchFamily="34" charset="0"/>
                  <a:cs typeface="AL-Mateen" pitchFamily="2" charset="-78"/>
                </a:rPr>
                <a:t>يعرف التعليم الإلكتروني بأنه "</a:t>
              </a:r>
              <a:r>
                <a:rPr lang="ar-SA" sz="3200" b="1" dirty="0" smtClean="0">
                  <a:solidFill>
                    <a:srgbClr val="006600"/>
                  </a:solidFill>
                  <a:latin typeface="Tahoma" pitchFamily="34" charset="0"/>
                  <a:cs typeface="AL-Mateen" pitchFamily="2" charset="-78"/>
                </a:rPr>
                <a:t>التعليم الذي يستهدف إيجاد بيئة تفاعلية غنية بالتطبيقات المعتمدة على تقنيات الحاسب الآلي والإنترنت تمكن من الوصول إلى مصادر التعلم في أي وقت ومن أي مكان</a:t>
              </a:r>
              <a:r>
                <a:rPr lang="ar-SA" sz="3200" b="1" dirty="0" smtClean="0">
                  <a:solidFill>
                    <a:srgbClr val="CC00CC"/>
                  </a:solidFill>
                  <a:latin typeface="Tahoma" pitchFamily="34" charset="0"/>
                  <a:cs typeface="AL-Mateen" pitchFamily="2" charset="-78"/>
                </a:rPr>
                <a:t>"</a:t>
              </a:r>
              <a:endParaRPr lang="en-US" sz="3200" b="1" dirty="0" smtClean="0">
                <a:solidFill>
                  <a:srgbClr val="CC00CC"/>
                </a:solidFill>
                <a:latin typeface="Tahoma" pitchFamily="34" charset="0"/>
                <a:cs typeface="AL-Mateen" pitchFamily="2" charset="-78"/>
              </a:endParaRPr>
            </a:p>
          </p:txBody>
        </p:sp>
      </p:grpSp>
      <p:grpSp>
        <p:nvGrpSpPr>
          <p:cNvPr id="4" name="Group 64"/>
          <p:cNvGrpSpPr>
            <a:grpSpLocks/>
          </p:cNvGrpSpPr>
          <p:nvPr/>
        </p:nvGrpSpPr>
        <p:grpSpPr bwMode="auto">
          <a:xfrm>
            <a:off x="228600" y="3657600"/>
            <a:ext cx="8637587" cy="2354263"/>
            <a:chOff x="158" y="1706"/>
            <a:chExt cx="5441" cy="1339"/>
          </a:xfrm>
        </p:grpSpPr>
        <p:sp>
          <p:nvSpPr>
            <p:cNvPr id="6159" name="Rectangle 12"/>
            <p:cNvSpPr>
              <a:spLocks noChangeArrowheads="1"/>
            </p:cNvSpPr>
            <p:nvPr/>
          </p:nvSpPr>
          <p:spPr bwMode="auto">
            <a:xfrm rot="5400000">
              <a:off x="4161" y="1608"/>
              <a:ext cx="1339" cy="1536"/>
            </a:xfrm>
            <a:prstGeom prst="rect">
              <a:avLst/>
            </a:prstGeom>
            <a:gradFill rotWithShape="0">
              <a:gsLst>
                <a:gs pos="0">
                  <a:srgbClr val="18024A"/>
                </a:gs>
                <a:gs pos="50000">
                  <a:srgbClr val="286EA2"/>
                </a:gs>
                <a:gs pos="100000">
                  <a:srgbClr val="18024A"/>
                </a:gs>
              </a:gsLst>
              <a:lin ang="5400000" scaled="1"/>
            </a:gradFill>
            <a:ln w="9525">
              <a:noFill/>
              <a:miter lim="800000"/>
              <a:headEnd/>
              <a:tailEnd/>
            </a:ln>
          </p:spPr>
          <p:txBody>
            <a:bodyPr wrap="none" anchor="ctr"/>
            <a:lstStyle/>
            <a:p>
              <a:endParaRPr lang="en-US"/>
            </a:p>
          </p:txBody>
        </p:sp>
        <p:sp>
          <p:nvSpPr>
            <p:cNvPr id="6160" name="Text Box 13"/>
            <p:cNvSpPr txBox="1">
              <a:spLocks noChangeArrowheads="1"/>
            </p:cNvSpPr>
            <p:nvPr/>
          </p:nvSpPr>
          <p:spPr bwMode="auto">
            <a:xfrm>
              <a:off x="4127" y="2160"/>
              <a:ext cx="1392" cy="679"/>
            </a:xfrm>
            <a:prstGeom prst="rect">
              <a:avLst/>
            </a:prstGeom>
            <a:noFill/>
            <a:ln w="9525">
              <a:noFill/>
              <a:miter lim="800000"/>
              <a:headEnd/>
              <a:tailEnd/>
            </a:ln>
          </p:spPr>
          <p:txBody>
            <a:bodyPr>
              <a:spAutoFit/>
            </a:bodyPr>
            <a:lstStyle/>
            <a:p>
              <a:pPr algn="ctr">
                <a:spcBef>
                  <a:spcPct val="50000"/>
                </a:spcBef>
              </a:pPr>
              <a:r>
                <a:rPr lang="ar-SA" sz="3200" dirty="0">
                  <a:solidFill>
                    <a:srgbClr val="FFFF00"/>
                  </a:solidFill>
                  <a:latin typeface="Tahoma" pitchFamily="34" charset="0"/>
                  <a:cs typeface="AAA   مُضر" pitchFamily="2" charset="-78"/>
                </a:rPr>
                <a:t>التعريف الثاني</a:t>
              </a:r>
              <a:endParaRPr lang="en-US" sz="3200" dirty="0">
                <a:solidFill>
                  <a:srgbClr val="FFFF00"/>
                </a:solidFill>
                <a:latin typeface="Tahoma" pitchFamily="34" charset="0"/>
                <a:cs typeface="AAA   مُضر" pitchFamily="2" charset="-78"/>
              </a:endParaRPr>
            </a:p>
          </p:txBody>
        </p:sp>
        <p:sp>
          <p:nvSpPr>
            <p:cNvPr id="6161" name="Rectangle 26"/>
            <p:cNvSpPr>
              <a:spLocks noChangeArrowheads="1"/>
            </p:cNvSpPr>
            <p:nvPr/>
          </p:nvSpPr>
          <p:spPr bwMode="auto">
            <a:xfrm rot="5400000">
              <a:off x="1485" y="379"/>
              <a:ext cx="1339" cy="3994"/>
            </a:xfrm>
            <a:prstGeom prst="rect">
              <a:avLst/>
            </a:prstGeom>
            <a:gradFill rotWithShape="0">
              <a:gsLst>
                <a:gs pos="0">
                  <a:srgbClr val="89E9F3"/>
                </a:gs>
                <a:gs pos="50000">
                  <a:srgbClr val="C5F4F9"/>
                </a:gs>
                <a:gs pos="100000">
                  <a:srgbClr val="89E9F3"/>
                </a:gs>
              </a:gsLst>
              <a:lin ang="5400000" scaled="1"/>
            </a:gradFill>
            <a:ln w="9525">
              <a:noFill/>
              <a:miter lim="800000"/>
              <a:headEnd/>
              <a:tailEnd/>
            </a:ln>
          </p:spPr>
          <p:txBody>
            <a:bodyPr wrap="none" anchor="ctr"/>
            <a:lstStyle/>
            <a:p>
              <a:endParaRPr lang="en-US"/>
            </a:p>
          </p:txBody>
        </p:sp>
        <p:sp>
          <p:nvSpPr>
            <p:cNvPr id="6162" name="Text Box 27"/>
            <p:cNvSpPr txBox="1">
              <a:spLocks noChangeArrowheads="1"/>
            </p:cNvSpPr>
            <p:nvPr/>
          </p:nvSpPr>
          <p:spPr bwMode="auto">
            <a:xfrm>
              <a:off x="204" y="1729"/>
              <a:ext cx="3859" cy="1299"/>
            </a:xfrm>
            <a:prstGeom prst="rect">
              <a:avLst/>
            </a:prstGeom>
            <a:noFill/>
            <a:ln w="9525">
              <a:noFill/>
              <a:miter lim="800000"/>
              <a:headEnd/>
              <a:tailEnd/>
            </a:ln>
          </p:spPr>
          <p:txBody>
            <a:bodyPr>
              <a:spAutoFit/>
            </a:bodyPr>
            <a:lstStyle/>
            <a:p>
              <a:pPr algn="just" rtl="1"/>
              <a:r>
                <a:rPr lang="ar-SA" sz="3200" b="1" dirty="0" smtClean="0">
                  <a:solidFill>
                    <a:srgbClr val="CC00CC"/>
                  </a:solidFill>
                  <a:latin typeface="Tahoma" pitchFamily="34" charset="0"/>
                  <a:cs typeface="AL-Mateen" pitchFamily="2" charset="-78"/>
                </a:rPr>
                <a:t>كما يعرف بأنه ”</a:t>
              </a:r>
              <a:r>
                <a:rPr lang="ar-SA" sz="3200" b="1" dirty="0" smtClean="0">
                  <a:solidFill>
                    <a:srgbClr val="006600"/>
                  </a:solidFill>
                  <a:latin typeface="Tahoma" pitchFamily="34" charset="0"/>
                  <a:cs typeface="AL-Mateen" pitchFamily="2" charset="-78"/>
                </a:rPr>
                <a:t>تقديم المحتوى التعليمي مع ما يتضمنه من شروحات وتمارين وتفاعل ومتابعة بصورة جزئية أو شاملة في الفصل أو عن بعد بواسطة برامج متقدمة مخزنة في الكمبيوتر أو عبر الإنترنت</a:t>
              </a:r>
              <a:r>
                <a:rPr lang="ar-SA" sz="3200" b="1" dirty="0" smtClean="0">
                  <a:solidFill>
                    <a:srgbClr val="CC00CC"/>
                  </a:solidFill>
                  <a:latin typeface="Tahoma" pitchFamily="34" charset="0"/>
                  <a:cs typeface="AL-Mateen" pitchFamily="2" charset="-78"/>
                </a:rPr>
                <a:t>"</a:t>
              </a:r>
              <a:endParaRPr lang="en-US" sz="3200" b="1" dirty="0" smtClean="0">
                <a:solidFill>
                  <a:srgbClr val="CC00CC"/>
                </a:solidFill>
                <a:latin typeface="Tahoma" pitchFamily="34" charset="0"/>
                <a:cs typeface="AL-Mateen" pitchFamily="2" charset="-78"/>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a:grpSpLocks/>
          </p:cNvGrpSpPr>
          <p:nvPr/>
        </p:nvGrpSpPr>
        <p:grpSpPr bwMode="auto">
          <a:xfrm>
            <a:off x="258763" y="296864"/>
            <a:ext cx="8885237" cy="465138"/>
            <a:chOff x="624" y="96"/>
            <a:chExt cx="5232" cy="293"/>
          </a:xfrm>
        </p:grpSpPr>
        <p:sp>
          <p:nvSpPr>
            <p:cNvPr id="6167" name="Rectangle 18"/>
            <p:cNvSpPr>
              <a:spLocks noChangeArrowheads="1"/>
            </p:cNvSpPr>
            <p:nvPr/>
          </p:nvSpPr>
          <p:spPr bwMode="auto">
            <a:xfrm rot="5400000">
              <a:off x="3048" y="-2328"/>
              <a:ext cx="288" cy="5136"/>
            </a:xfrm>
            <a:prstGeom prst="rect">
              <a:avLst/>
            </a:prstGeom>
            <a:gradFill rotWithShape="0">
              <a:gsLst>
                <a:gs pos="0">
                  <a:srgbClr val="18024A"/>
                </a:gs>
                <a:gs pos="50000">
                  <a:srgbClr val="286EA2"/>
                </a:gs>
                <a:gs pos="100000">
                  <a:srgbClr val="18024A"/>
                </a:gs>
              </a:gsLst>
              <a:lin ang="5400000" scaled="1"/>
            </a:gradFill>
            <a:ln w="9525">
              <a:noFill/>
              <a:miter lim="800000"/>
              <a:headEnd/>
              <a:tailEnd/>
            </a:ln>
          </p:spPr>
          <p:txBody>
            <a:bodyPr wrap="none" anchor="ctr"/>
            <a:lstStyle/>
            <a:p>
              <a:endParaRPr lang="en-US"/>
            </a:p>
          </p:txBody>
        </p:sp>
        <p:sp>
          <p:nvSpPr>
            <p:cNvPr id="6168" name="Oval 19"/>
            <p:cNvSpPr>
              <a:spLocks noChangeArrowheads="1"/>
            </p:cNvSpPr>
            <p:nvPr/>
          </p:nvSpPr>
          <p:spPr bwMode="auto">
            <a:xfrm>
              <a:off x="4272" y="144"/>
              <a:ext cx="144" cy="144"/>
            </a:xfrm>
            <a:prstGeom prst="ellipse">
              <a:avLst/>
            </a:prstGeom>
            <a:gradFill rotWithShape="0">
              <a:gsLst>
                <a:gs pos="0">
                  <a:srgbClr val="993300"/>
                </a:gs>
                <a:gs pos="50000">
                  <a:srgbClr val="FF0000"/>
                </a:gs>
                <a:gs pos="100000">
                  <a:srgbClr val="993300"/>
                </a:gs>
              </a:gsLst>
              <a:lin ang="5400000" scaled="1"/>
            </a:gradFill>
            <a:ln w="9525">
              <a:noFill/>
              <a:round/>
              <a:headEnd/>
              <a:tailEnd/>
            </a:ln>
          </p:spPr>
          <p:txBody>
            <a:bodyPr wrap="none" anchor="ctr"/>
            <a:lstStyle/>
            <a:p>
              <a:endParaRPr lang="en-US"/>
            </a:p>
          </p:txBody>
        </p:sp>
        <p:sp>
          <p:nvSpPr>
            <p:cNvPr id="6169" name="Text Box 20"/>
            <p:cNvSpPr txBox="1">
              <a:spLocks noChangeArrowheads="1"/>
            </p:cNvSpPr>
            <p:nvPr/>
          </p:nvSpPr>
          <p:spPr bwMode="auto">
            <a:xfrm>
              <a:off x="4272" y="96"/>
              <a:ext cx="1584" cy="233"/>
            </a:xfrm>
            <a:prstGeom prst="rect">
              <a:avLst/>
            </a:prstGeom>
            <a:noFill/>
            <a:ln w="9525">
              <a:noFill/>
              <a:miter lim="800000"/>
              <a:headEnd/>
              <a:tailEnd/>
            </a:ln>
          </p:spPr>
          <p:txBody>
            <a:bodyPr>
              <a:spAutoFit/>
            </a:bodyPr>
            <a:lstStyle/>
            <a:p>
              <a:pPr algn="ctr">
                <a:spcBef>
                  <a:spcPct val="50000"/>
                </a:spcBef>
              </a:pPr>
              <a:r>
                <a:rPr lang="ar-SA" dirty="0">
                  <a:solidFill>
                    <a:schemeClr val="bg1"/>
                  </a:solidFill>
                  <a:latin typeface="Tahoma" pitchFamily="34" charset="0"/>
                  <a:cs typeface="AAA   مُضر" pitchFamily="2" charset="-78"/>
                </a:rPr>
                <a:t>السؤال </a:t>
              </a:r>
              <a:r>
                <a:rPr lang="ar-EG" dirty="0" smtClean="0">
                  <a:solidFill>
                    <a:schemeClr val="bg1"/>
                  </a:solidFill>
                  <a:latin typeface="Tahoma" pitchFamily="34" charset="0"/>
                  <a:cs typeface="AAA   مُضر" pitchFamily="2" charset="-78"/>
                </a:rPr>
                <a:t>الثاني</a:t>
              </a:r>
              <a:endParaRPr lang="en-US" dirty="0">
                <a:solidFill>
                  <a:schemeClr val="bg1"/>
                </a:solidFill>
                <a:latin typeface="Tahoma" pitchFamily="34" charset="0"/>
                <a:cs typeface="AAA   مُضر" pitchFamily="2" charset="-78"/>
              </a:endParaRPr>
            </a:p>
          </p:txBody>
        </p:sp>
        <p:sp>
          <p:nvSpPr>
            <p:cNvPr id="6170" name="Text Box 21"/>
            <p:cNvSpPr txBox="1">
              <a:spLocks noChangeArrowheads="1"/>
            </p:cNvSpPr>
            <p:nvPr/>
          </p:nvSpPr>
          <p:spPr bwMode="auto">
            <a:xfrm>
              <a:off x="1892" y="98"/>
              <a:ext cx="2304" cy="291"/>
            </a:xfrm>
            <a:prstGeom prst="rect">
              <a:avLst/>
            </a:prstGeom>
            <a:noFill/>
            <a:ln w="9525">
              <a:noFill/>
              <a:miter lim="800000"/>
              <a:headEnd/>
              <a:tailEnd/>
            </a:ln>
          </p:spPr>
          <p:txBody>
            <a:bodyPr>
              <a:spAutoFit/>
            </a:bodyPr>
            <a:lstStyle/>
            <a:p>
              <a:pPr>
                <a:spcBef>
                  <a:spcPct val="50000"/>
                </a:spcBef>
              </a:pPr>
              <a:r>
                <a:rPr lang="ar-EG" sz="2400" b="1" dirty="0" smtClean="0">
                  <a:solidFill>
                    <a:srgbClr val="FFFF00"/>
                  </a:solidFill>
                  <a:latin typeface="Tahoma" pitchFamily="34" charset="0"/>
                  <a:cs typeface="PT Bold Heading" pitchFamily="2" charset="-78"/>
                </a:rPr>
                <a:t>ما أنواع التعلم الإلكتروني</a:t>
              </a:r>
              <a:endParaRPr lang="en-US" sz="2400" b="1" dirty="0">
                <a:solidFill>
                  <a:srgbClr val="FFFF00"/>
                </a:solidFill>
                <a:latin typeface="Tahoma" pitchFamily="34" charset="0"/>
                <a:cs typeface="PT Bold Heading" pitchFamily="2" charset="-78"/>
              </a:endParaRPr>
            </a:p>
          </p:txBody>
        </p:sp>
      </p:grpSp>
      <p:grpSp>
        <p:nvGrpSpPr>
          <p:cNvPr id="3" name="Group 63"/>
          <p:cNvGrpSpPr>
            <a:grpSpLocks/>
          </p:cNvGrpSpPr>
          <p:nvPr/>
        </p:nvGrpSpPr>
        <p:grpSpPr bwMode="auto">
          <a:xfrm>
            <a:off x="220663" y="836612"/>
            <a:ext cx="8701088" cy="5640692"/>
            <a:chOff x="136" y="686"/>
            <a:chExt cx="5481" cy="1419"/>
          </a:xfrm>
        </p:grpSpPr>
        <p:sp>
          <p:nvSpPr>
            <p:cNvPr id="6163" name="Rectangle 9"/>
            <p:cNvSpPr>
              <a:spLocks noChangeArrowheads="1"/>
            </p:cNvSpPr>
            <p:nvPr/>
          </p:nvSpPr>
          <p:spPr bwMode="auto">
            <a:xfrm rot="5400000">
              <a:off x="4140" y="628"/>
              <a:ext cx="1418" cy="1536"/>
            </a:xfrm>
            <a:prstGeom prst="rect">
              <a:avLst/>
            </a:prstGeom>
            <a:gradFill rotWithShape="0">
              <a:gsLst>
                <a:gs pos="0">
                  <a:srgbClr val="18024A"/>
                </a:gs>
                <a:gs pos="50000">
                  <a:srgbClr val="286EA2"/>
                </a:gs>
                <a:gs pos="100000">
                  <a:srgbClr val="18024A"/>
                </a:gs>
              </a:gsLst>
              <a:lin ang="5400000" scaled="1"/>
            </a:gradFill>
            <a:ln w="9525">
              <a:noFill/>
              <a:miter lim="800000"/>
              <a:headEnd/>
              <a:tailEnd/>
            </a:ln>
          </p:spPr>
          <p:txBody>
            <a:bodyPr wrap="none" anchor="ctr"/>
            <a:lstStyle/>
            <a:p>
              <a:endParaRPr lang="en-US"/>
            </a:p>
          </p:txBody>
        </p:sp>
        <p:sp>
          <p:nvSpPr>
            <p:cNvPr id="6164" name="Text Box 10"/>
            <p:cNvSpPr txBox="1">
              <a:spLocks noChangeArrowheads="1"/>
            </p:cNvSpPr>
            <p:nvPr/>
          </p:nvSpPr>
          <p:spPr bwMode="auto">
            <a:xfrm>
              <a:off x="4150" y="913"/>
              <a:ext cx="1392" cy="395"/>
            </a:xfrm>
            <a:prstGeom prst="rect">
              <a:avLst/>
            </a:prstGeom>
            <a:noFill/>
            <a:ln w="9525">
              <a:noFill/>
              <a:miter lim="800000"/>
              <a:headEnd/>
              <a:tailEnd/>
            </a:ln>
          </p:spPr>
          <p:txBody>
            <a:bodyPr>
              <a:spAutoFit/>
            </a:bodyPr>
            <a:lstStyle/>
            <a:p>
              <a:pPr algn="ctr" rtl="1">
                <a:spcBef>
                  <a:spcPct val="50000"/>
                </a:spcBef>
              </a:pPr>
              <a:r>
                <a:rPr lang="ar-EG" sz="3200" dirty="0" smtClean="0">
                  <a:solidFill>
                    <a:srgbClr val="FFFF00"/>
                  </a:solidFill>
                  <a:latin typeface="Tahoma" pitchFamily="34" charset="0"/>
                  <a:cs typeface="AAA   مُضر" pitchFamily="2" charset="-78"/>
                </a:rPr>
                <a:t>1- التعلم الإلكتروني المتزامن</a:t>
              </a:r>
              <a:endParaRPr lang="en-US" sz="3200" dirty="0">
                <a:solidFill>
                  <a:srgbClr val="FFFF00"/>
                </a:solidFill>
                <a:latin typeface="Tahoma" pitchFamily="34" charset="0"/>
                <a:cs typeface="AAA   مُضر" pitchFamily="2" charset="-78"/>
              </a:endParaRPr>
            </a:p>
          </p:txBody>
        </p:sp>
        <p:sp>
          <p:nvSpPr>
            <p:cNvPr id="6165" name="Rectangle 23"/>
            <p:cNvSpPr>
              <a:spLocks noChangeArrowheads="1"/>
            </p:cNvSpPr>
            <p:nvPr/>
          </p:nvSpPr>
          <p:spPr bwMode="auto">
            <a:xfrm rot="5400000">
              <a:off x="1769" y="-902"/>
              <a:ext cx="672" cy="3847"/>
            </a:xfrm>
            <a:prstGeom prst="rect">
              <a:avLst/>
            </a:prstGeom>
            <a:gradFill rotWithShape="0">
              <a:gsLst>
                <a:gs pos="0">
                  <a:srgbClr val="89E9F3"/>
                </a:gs>
                <a:gs pos="50000">
                  <a:srgbClr val="C5F4F9"/>
                </a:gs>
                <a:gs pos="100000">
                  <a:srgbClr val="89E9F3"/>
                </a:gs>
              </a:gsLst>
              <a:lin ang="5400000" scaled="1"/>
            </a:gradFill>
            <a:ln w="9525">
              <a:noFill/>
              <a:miter lim="800000"/>
              <a:headEnd/>
              <a:tailEnd/>
            </a:ln>
          </p:spPr>
          <p:txBody>
            <a:bodyPr wrap="none" anchor="ctr"/>
            <a:lstStyle/>
            <a:p>
              <a:endParaRPr lang="en-US"/>
            </a:p>
          </p:txBody>
        </p:sp>
        <p:sp>
          <p:nvSpPr>
            <p:cNvPr id="6166" name="Text Box 24"/>
            <p:cNvSpPr txBox="1">
              <a:spLocks noChangeArrowheads="1"/>
            </p:cNvSpPr>
            <p:nvPr/>
          </p:nvSpPr>
          <p:spPr bwMode="auto">
            <a:xfrm>
              <a:off x="136" y="709"/>
              <a:ext cx="3969" cy="1386"/>
            </a:xfrm>
            <a:prstGeom prst="rect">
              <a:avLst/>
            </a:prstGeom>
            <a:solidFill>
              <a:schemeClr val="tx2">
                <a:lumMod val="20000"/>
                <a:lumOff val="80000"/>
              </a:schemeClr>
            </a:solidFill>
            <a:ln w="9525">
              <a:noFill/>
              <a:miter lim="800000"/>
              <a:headEnd/>
              <a:tailEnd/>
            </a:ln>
          </p:spPr>
          <p:txBody>
            <a:bodyPr wrap="square">
              <a:spAutoFit/>
            </a:bodyPr>
            <a:lstStyle/>
            <a:p>
              <a:pPr algn="just" rtl="1"/>
              <a:r>
                <a:rPr lang="ar-SA" sz="3200" b="1" dirty="0" smtClean="0">
                  <a:solidFill>
                    <a:srgbClr val="CC0099"/>
                  </a:solidFill>
                  <a:cs typeface="AL-Mateen" pitchFamily="2" charset="-78"/>
                </a:rPr>
                <a:t>يعني أسلوب وتقنيات التعليم المعتمدة على الإنترنت لتوصيل وتبادل الدروس وموضوعات الأبحاث بين المتعلم والمعلم في الوقت نفسه الفعلي لتدريس المادة مثل المحادثة الفورية </a:t>
              </a:r>
              <a:r>
                <a:rPr lang="en-US" sz="3200" b="1" dirty="0" smtClean="0">
                  <a:solidFill>
                    <a:srgbClr val="CC0099"/>
                  </a:solidFill>
                  <a:cs typeface="+mj-cs"/>
                </a:rPr>
                <a:t>Real-time Chat</a:t>
              </a:r>
              <a:r>
                <a:rPr lang="ar-SA" sz="3200" b="1" dirty="0" smtClean="0">
                  <a:solidFill>
                    <a:srgbClr val="CC0099"/>
                  </a:solidFill>
                  <a:cs typeface="AL-Mateen" pitchFamily="2" charset="-78"/>
                </a:rPr>
                <a:t>، أو تلقي الدروس من خلال ما يسمى بالفصول الافتراضية</a:t>
              </a:r>
              <a:r>
                <a:rPr lang="en-US" sz="3200" b="1" dirty="0" smtClean="0">
                  <a:solidFill>
                    <a:srgbClr val="CC0099"/>
                  </a:solidFill>
                  <a:cs typeface="AL-Mateen" pitchFamily="2" charset="-78"/>
                </a:rPr>
                <a:t> </a:t>
              </a:r>
              <a:r>
                <a:rPr lang="en-US" sz="3200" b="1" dirty="0" smtClean="0">
                  <a:solidFill>
                    <a:srgbClr val="CC0099"/>
                  </a:solidFill>
                  <a:cs typeface="Times New Roman" pitchFamily="18" charset="0"/>
                </a:rPr>
                <a:t>Virtual Classrooms</a:t>
              </a:r>
              <a:r>
                <a:rPr lang="ar-SA" sz="3200" b="1" dirty="0" smtClean="0">
                  <a:solidFill>
                    <a:srgbClr val="CC0099"/>
                  </a:solidFill>
                  <a:cs typeface="AL-Mateen" pitchFamily="2" charset="-78"/>
                </a:rPr>
                <a:t>. وفيه يقوم جميع الطلاب المسجلين في المقرر بالدخول إلي موقع المقرر في الوقت نفسه، ويقومون بالمناقشة في الوقت نفسه، وهنا يكون التعليم مشترطاً بوقت الدخول عبر الإنترنت. </a:t>
              </a:r>
              <a:endParaRPr lang="en-US" sz="3200" b="1" dirty="0" smtClean="0">
                <a:solidFill>
                  <a:srgbClr val="CC0099"/>
                </a:solidFill>
                <a:cs typeface="AL-Mateen" pitchFamily="2" charset="-78"/>
              </a:endParaRPr>
            </a:p>
            <a:p>
              <a:pPr algn="just" rtl="1"/>
              <a:r>
                <a:rPr lang="ar-SA" sz="3200" b="1" dirty="0" smtClean="0">
                  <a:solidFill>
                    <a:srgbClr val="CC0099"/>
                  </a:solidFill>
                  <a:cs typeface="AL-Mateen" pitchFamily="2" charset="-78"/>
                </a:rPr>
                <a:t>ومن إيجابيات هذا النوع من التعلم أن المتعلم يستطيع الحصول على التغذية الراجعة المباشرة من المعلم.</a:t>
              </a:r>
              <a:endParaRPr lang="en-US" sz="3200" b="1" dirty="0">
                <a:solidFill>
                  <a:srgbClr val="CC0099"/>
                </a:solidFill>
                <a:cs typeface="AL-Mateen" pitchFamily="2" charset="-78"/>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a:grpSpLocks/>
          </p:cNvGrpSpPr>
          <p:nvPr/>
        </p:nvGrpSpPr>
        <p:grpSpPr bwMode="auto">
          <a:xfrm>
            <a:off x="258763" y="296864"/>
            <a:ext cx="8885237" cy="465138"/>
            <a:chOff x="624" y="96"/>
            <a:chExt cx="5232" cy="293"/>
          </a:xfrm>
        </p:grpSpPr>
        <p:sp>
          <p:nvSpPr>
            <p:cNvPr id="6167" name="Rectangle 18"/>
            <p:cNvSpPr>
              <a:spLocks noChangeArrowheads="1"/>
            </p:cNvSpPr>
            <p:nvPr/>
          </p:nvSpPr>
          <p:spPr bwMode="auto">
            <a:xfrm rot="5400000">
              <a:off x="3048" y="-2328"/>
              <a:ext cx="288" cy="5136"/>
            </a:xfrm>
            <a:prstGeom prst="rect">
              <a:avLst/>
            </a:prstGeom>
            <a:gradFill rotWithShape="0">
              <a:gsLst>
                <a:gs pos="0">
                  <a:srgbClr val="18024A"/>
                </a:gs>
                <a:gs pos="50000">
                  <a:srgbClr val="286EA2"/>
                </a:gs>
                <a:gs pos="100000">
                  <a:srgbClr val="18024A"/>
                </a:gs>
              </a:gsLst>
              <a:lin ang="5400000" scaled="1"/>
            </a:gradFill>
            <a:ln w="9525">
              <a:noFill/>
              <a:miter lim="800000"/>
              <a:headEnd/>
              <a:tailEnd/>
            </a:ln>
          </p:spPr>
          <p:txBody>
            <a:bodyPr wrap="none" anchor="ctr"/>
            <a:lstStyle/>
            <a:p>
              <a:endParaRPr lang="en-US"/>
            </a:p>
          </p:txBody>
        </p:sp>
        <p:sp>
          <p:nvSpPr>
            <p:cNvPr id="6168" name="Oval 19"/>
            <p:cNvSpPr>
              <a:spLocks noChangeArrowheads="1"/>
            </p:cNvSpPr>
            <p:nvPr/>
          </p:nvSpPr>
          <p:spPr bwMode="auto">
            <a:xfrm>
              <a:off x="4272" y="144"/>
              <a:ext cx="144" cy="144"/>
            </a:xfrm>
            <a:prstGeom prst="ellipse">
              <a:avLst/>
            </a:prstGeom>
            <a:gradFill rotWithShape="0">
              <a:gsLst>
                <a:gs pos="0">
                  <a:srgbClr val="993300"/>
                </a:gs>
                <a:gs pos="50000">
                  <a:srgbClr val="FF0000"/>
                </a:gs>
                <a:gs pos="100000">
                  <a:srgbClr val="993300"/>
                </a:gs>
              </a:gsLst>
              <a:lin ang="5400000" scaled="1"/>
            </a:gradFill>
            <a:ln w="9525">
              <a:noFill/>
              <a:round/>
              <a:headEnd/>
              <a:tailEnd/>
            </a:ln>
          </p:spPr>
          <p:txBody>
            <a:bodyPr wrap="none" anchor="ctr"/>
            <a:lstStyle/>
            <a:p>
              <a:endParaRPr lang="en-US"/>
            </a:p>
          </p:txBody>
        </p:sp>
        <p:sp>
          <p:nvSpPr>
            <p:cNvPr id="6169" name="Text Box 20"/>
            <p:cNvSpPr txBox="1">
              <a:spLocks noChangeArrowheads="1"/>
            </p:cNvSpPr>
            <p:nvPr/>
          </p:nvSpPr>
          <p:spPr bwMode="auto">
            <a:xfrm>
              <a:off x="4272" y="96"/>
              <a:ext cx="1584" cy="233"/>
            </a:xfrm>
            <a:prstGeom prst="rect">
              <a:avLst/>
            </a:prstGeom>
            <a:noFill/>
            <a:ln w="9525">
              <a:noFill/>
              <a:miter lim="800000"/>
              <a:headEnd/>
              <a:tailEnd/>
            </a:ln>
          </p:spPr>
          <p:txBody>
            <a:bodyPr>
              <a:spAutoFit/>
            </a:bodyPr>
            <a:lstStyle/>
            <a:p>
              <a:pPr algn="ctr">
                <a:spcBef>
                  <a:spcPct val="50000"/>
                </a:spcBef>
              </a:pPr>
              <a:r>
                <a:rPr lang="ar-SA" dirty="0">
                  <a:solidFill>
                    <a:schemeClr val="bg1"/>
                  </a:solidFill>
                  <a:latin typeface="Tahoma" pitchFamily="34" charset="0"/>
                  <a:cs typeface="AAA   مُضر" pitchFamily="2" charset="-78"/>
                </a:rPr>
                <a:t>السؤال </a:t>
              </a:r>
              <a:r>
                <a:rPr lang="ar-EG" dirty="0" smtClean="0">
                  <a:solidFill>
                    <a:schemeClr val="bg1"/>
                  </a:solidFill>
                  <a:latin typeface="Tahoma" pitchFamily="34" charset="0"/>
                  <a:cs typeface="AAA   مُضر" pitchFamily="2" charset="-78"/>
                </a:rPr>
                <a:t>الثاني</a:t>
              </a:r>
              <a:endParaRPr lang="en-US" dirty="0">
                <a:solidFill>
                  <a:schemeClr val="bg1"/>
                </a:solidFill>
                <a:latin typeface="Tahoma" pitchFamily="34" charset="0"/>
                <a:cs typeface="AAA   مُضر" pitchFamily="2" charset="-78"/>
              </a:endParaRPr>
            </a:p>
          </p:txBody>
        </p:sp>
        <p:sp>
          <p:nvSpPr>
            <p:cNvPr id="6170" name="Text Box 21"/>
            <p:cNvSpPr txBox="1">
              <a:spLocks noChangeArrowheads="1"/>
            </p:cNvSpPr>
            <p:nvPr/>
          </p:nvSpPr>
          <p:spPr bwMode="auto">
            <a:xfrm>
              <a:off x="1892" y="98"/>
              <a:ext cx="2304" cy="291"/>
            </a:xfrm>
            <a:prstGeom prst="rect">
              <a:avLst/>
            </a:prstGeom>
            <a:noFill/>
            <a:ln w="9525">
              <a:noFill/>
              <a:miter lim="800000"/>
              <a:headEnd/>
              <a:tailEnd/>
            </a:ln>
          </p:spPr>
          <p:txBody>
            <a:bodyPr>
              <a:spAutoFit/>
            </a:bodyPr>
            <a:lstStyle/>
            <a:p>
              <a:pPr>
                <a:spcBef>
                  <a:spcPct val="50000"/>
                </a:spcBef>
              </a:pPr>
              <a:r>
                <a:rPr lang="ar-EG" sz="2400" b="1" dirty="0" smtClean="0">
                  <a:solidFill>
                    <a:srgbClr val="FFFF00"/>
                  </a:solidFill>
                  <a:latin typeface="Tahoma" pitchFamily="34" charset="0"/>
                  <a:cs typeface="PT Bold Heading" pitchFamily="2" charset="-78"/>
                </a:rPr>
                <a:t>ما أنواع التعلم الإلكتروني</a:t>
              </a:r>
              <a:endParaRPr lang="en-US" sz="2400" b="1" dirty="0">
                <a:solidFill>
                  <a:srgbClr val="FFFF00"/>
                </a:solidFill>
                <a:latin typeface="Tahoma" pitchFamily="34" charset="0"/>
                <a:cs typeface="PT Bold Heading" pitchFamily="2" charset="-78"/>
              </a:endParaRPr>
            </a:p>
          </p:txBody>
        </p:sp>
      </p:grpSp>
      <p:grpSp>
        <p:nvGrpSpPr>
          <p:cNvPr id="3" name="Group 63"/>
          <p:cNvGrpSpPr>
            <a:grpSpLocks/>
          </p:cNvGrpSpPr>
          <p:nvPr/>
        </p:nvGrpSpPr>
        <p:grpSpPr bwMode="auto">
          <a:xfrm>
            <a:off x="220663" y="836612"/>
            <a:ext cx="8701088" cy="5640692"/>
            <a:chOff x="136" y="686"/>
            <a:chExt cx="5481" cy="1419"/>
          </a:xfrm>
        </p:grpSpPr>
        <p:sp>
          <p:nvSpPr>
            <p:cNvPr id="6163" name="Rectangle 9"/>
            <p:cNvSpPr>
              <a:spLocks noChangeArrowheads="1"/>
            </p:cNvSpPr>
            <p:nvPr/>
          </p:nvSpPr>
          <p:spPr bwMode="auto">
            <a:xfrm rot="5400000">
              <a:off x="4140" y="628"/>
              <a:ext cx="1418" cy="1536"/>
            </a:xfrm>
            <a:prstGeom prst="rect">
              <a:avLst/>
            </a:prstGeom>
            <a:gradFill rotWithShape="0">
              <a:gsLst>
                <a:gs pos="0">
                  <a:srgbClr val="18024A"/>
                </a:gs>
                <a:gs pos="50000">
                  <a:srgbClr val="286EA2"/>
                </a:gs>
                <a:gs pos="100000">
                  <a:srgbClr val="18024A"/>
                </a:gs>
              </a:gsLst>
              <a:lin ang="5400000" scaled="1"/>
            </a:gradFill>
            <a:ln w="9525">
              <a:noFill/>
              <a:miter lim="800000"/>
              <a:headEnd/>
              <a:tailEnd/>
            </a:ln>
          </p:spPr>
          <p:txBody>
            <a:bodyPr wrap="none" anchor="ctr"/>
            <a:lstStyle/>
            <a:p>
              <a:endParaRPr lang="en-US"/>
            </a:p>
          </p:txBody>
        </p:sp>
        <p:sp>
          <p:nvSpPr>
            <p:cNvPr id="6164" name="Text Box 10"/>
            <p:cNvSpPr txBox="1">
              <a:spLocks noChangeArrowheads="1"/>
            </p:cNvSpPr>
            <p:nvPr/>
          </p:nvSpPr>
          <p:spPr bwMode="auto">
            <a:xfrm>
              <a:off x="4150" y="913"/>
              <a:ext cx="1392" cy="519"/>
            </a:xfrm>
            <a:prstGeom prst="rect">
              <a:avLst/>
            </a:prstGeom>
            <a:noFill/>
            <a:ln w="9525">
              <a:noFill/>
              <a:miter lim="800000"/>
              <a:headEnd/>
              <a:tailEnd/>
            </a:ln>
          </p:spPr>
          <p:txBody>
            <a:bodyPr>
              <a:spAutoFit/>
            </a:bodyPr>
            <a:lstStyle/>
            <a:p>
              <a:pPr algn="ctr" rtl="1">
                <a:spcBef>
                  <a:spcPct val="50000"/>
                </a:spcBef>
              </a:pPr>
              <a:r>
                <a:rPr lang="ar-EG" sz="3200" dirty="0" smtClean="0">
                  <a:solidFill>
                    <a:srgbClr val="FFFF00"/>
                  </a:solidFill>
                  <a:latin typeface="Tahoma" pitchFamily="34" charset="0"/>
                  <a:cs typeface="AAA   مُضر" pitchFamily="2" charset="-78"/>
                </a:rPr>
                <a:t>2- التعلم الإلكتروني غير المتزامن</a:t>
              </a:r>
              <a:endParaRPr lang="en-US" sz="3200" dirty="0">
                <a:solidFill>
                  <a:srgbClr val="FFFF00"/>
                </a:solidFill>
                <a:latin typeface="Tahoma" pitchFamily="34" charset="0"/>
                <a:cs typeface="AAA   مُضر" pitchFamily="2" charset="-78"/>
              </a:endParaRPr>
            </a:p>
          </p:txBody>
        </p:sp>
        <p:sp>
          <p:nvSpPr>
            <p:cNvPr id="6165" name="Rectangle 23"/>
            <p:cNvSpPr>
              <a:spLocks noChangeArrowheads="1"/>
            </p:cNvSpPr>
            <p:nvPr/>
          </p:nvSpPr>
          <p:spPr bwMode="auto">
            <a:xfrm rot="5400000">
              <a:off x="1769" y="-902"/>
              <a:ext cx="672" cy="3847"/>
            </a:xfrm>
            <a:prstGeom prst="rect">
              <a:avLst/>
            </a:prstGeom>
            <a:gradFill rotWithShape="0">
              <a:gsLst>
                <a:gs pos="0">
                  <a:srgbClr val="89E9F3"/>
                </a:gs>
                <a:gs pos="50000">
                  <a:srgbClr val="C5F4F9"/>
                </a:gs>
                <a:gs pos="100000">
                  <a:srgbClr val="89E9F3"/>
                </a:gs>
              </a:gsLst>
              <a:lin ang="5400000" scaled="1"/>
            </a:gradFill>
            <a:ln w="9525">
              <a:noFill/>
              <a:miter lim="800000"/>
              <a:headEnd/>
              <a:tailEnd/>
            </a:ln>
          </p:spPr>
          <p:txBody>
            <a:bodyPr wrap="none" anchor="ctr"/>
            <a:lstStyle/>
            <a:p>
              <a:endParaRPr lang="en-US"/>
            </a:p>
          </p:txBody>
        </p:sp>
        <p:sp>
          <p:nvSpPr>
            <p:cNvPr id="6166" name="Text Box 24"/>
            <p:cNvSpPr txBox="1">
              <a:spLocks noChangeArrowheads="1"/>
            </p:cNvSpPr>
            <p:nvPr/>
          </p:nvSpPr>
          <p:spPr bwMode="auto">
            <a:xfrm>
              <a:off x="136" y="709"/>
              <a:ext cx="3969" cy="1396"/>
            </a:xfrm>
            <a:prstGeom prst="rect">
              <a:avLst/>
            </a:prstGeom>
            <a:solidFill>
              <a:schemeClr val="tx2">
                <a:lumMod val="20000"/>
                <a:lumOff val="80000"/>
              </a:schemeClr>
            </a:solidFill>
            <a:ln w="9525">
              <a:noFill/>
              <a:miter lim="800000"/>
              <a:headEnd/>
              <a:tailEnd/>
            </a:ln>
          </p:spPr>
          <p:txBody>
            <a:bodyPr wrap="square">
              <a:spAutoFit/>
            </a:bodyPr>
            <a:lstStyle/>
            <a:p>
              <a:pPr algn="just" rtl="1"/>
              <a:r>
                <a:rPr lang="ar-SA" sz="2650" b="1" dirty="0" smtClean="0">
                  <a:solidFill>
                    <a:srgbClr val="CC0099"/>
                  </a:solidFill>
                  <a:cs typeface="AL-Mateen" pitchFamily="2" charset="-78"/>
                </a:rPr>
                <a:t>وفيه يحصل المتعلم على دروس مكثفة أو حصص وفق برنامج دراسي مخطط ينتقي فيه الأوقات والأماكن التي تتناسب مع ظروفه عن طريق توظيف بعض أساليب التعليم الالكتروني، مثل:البريد الالكتروني وأشرطة الفيديو، ويعتمد هذا التعليم على الوقت الذي يقضيه المتعلم للوصول إلى المهارات التي يهدف إليها</a:t>
              </a:r>
              <a:r>
                <a:rPr lang="ar-EG" sz="2650" b="1" dirty="0" smtClean="0">
                  <a:solidFill>
                    <a:srgbClr val="CC0099"/>
                  </a:solidFill>
                  <a:cs typeface="AL-Mateen" pitchFamily="2" charset="-78"/>
                </a:rPr>
                <a:t> </a:t>
              </a:r>
              <a:r>
                <a:rPr lang="ar-SA" sz="2650" b="1" dirty="0" smtClean="0">
                  <a:solidFill>
                    <a:srgbClr val="CC0099"/>
                  </a:solidFill>
                  <a:cs typeface="AL-Mateen" pitchFamily="2" charset="-78"/>
                </a:rPr>
                <a:t>الدرس. </a:t>
              </a:r>
              <a:endParaRPr lang="en-US" sz="2650" b="1" dirty="0" smtClean="0">
                <a:solidFill>
                  <a:srgbClr val="CC0099"/>
                </a:solidFill>
                <a:cs typeface="AL-Mateen" pitchFamily="2" charset="-78"/>
              </a:endParaRPr>
            </a:p>
            <a:p>
              <a:pPr algn="just" rtl="1"/>
              <a:r>
                <a:rPr lang="en-US" sz="2700" b="1" dirty="0" smtClean="0">
                  <a:solidFill>
                    <a:srgbClr val="CC0099"/>
                  </a:solidFill>
                  <a:cs typeface="AL-Mateen" pitchFamily="2" charset="-78"/>
                </a:rPr>
                <a:t> </a:t>
              </a:r>
              <a:r>
                <a:rPr lang="ar-SA" sz="2700" b="1" dirty="0" smtClean="0">
                  <a:solidFill>
                    <a:srgbClr val="CC0099"/>
                  </a:solidFill>
                  <a:cs typeface="AL-Mateen" pitchFamily="2" charset="-78"/>
                </a:rPr>
                <a:t>من إيجابيات التعلم الغير متزامن أن المتعلم يحصل على الدراسة حسب الأوقات الملائمة له، وبالجهد الذي يرغب في تقديمه ، كذلك يستطيع الطالب إعادة دراسة المادة والرجوع إليها إلكترونيا كلما احتاج لذلك</a:t>
              </a:r>
              <a:r>
                <a:rPr lang="ar-EG" sz="2700" b="1" dirty="0" smtClean="0">
                  <a:solidFill>
                    <a:srgbClr val="CC0099"/>
                  </a:solidFill>
                  <a:cs typeface="AL-Mateen" pitchFamily="2" charset="-78"/>
                </a:rPr>
                <a:t>. ومن</a:t>
              </a:r>
              <a:r>
                <a:rPr lang="ar-SA" sz="2700" b="1" dirty="0" smtClean="0">
                  <a:solidFill>
                    <a:srgbClr val="CC0099"/>
                  </a:solidFill>
                  <a:cs typeface="AL-Mateen" pitchFamily="2" charset="-78"/>
                </a:rPr>
                <a:t>ن سلبياته عدم استطاعة</a:t>
              </a:r>
              <a:r>
                <a:rPr lang="ar-EG" sz="2700" b="1" dirty="0" smtClean="0">
                  <a:solidFill>
                    <a:srgbClr val="CC0099"/>
                  </a:solidFill>
                  <a:cs typeface="AL-Mateen" pitchFamily="2" charset="-78"/>
                </a:rPr>
                <a:t> </a:t>
              </a:r>
              <a:r>
                <a:rPr lang="ar-SA" sz="2700" b="1" dirty="0" smtClean="0">
                  <a:solidFill>
                    <a:srgbClr val="CC0099"/>
                  </a:solidFill>
                  <a:cs typeface="AL-Mateen" pitchFamily="2" charset="-78"/>
                </a:rPr>
                <a:t>المتعلم الحصول على تغذية راجعة فورية من المعلم إلا في وقت متأخر أو عند الانتهاء من الدورة أو البرنامج. وكذلك يحتاج المتعلم (الطالب) دائماً إلى تحفيز نفسه للدراسة، وذلك لأن معظم الدراسة تقوم على التعلم الذاتي.</a:t>
              </a:r>
              <a:endParaRPr lang="en-US" sz="2700" b="1" dirty="0">
                <a:solidFill>
                  <a:srgbClr val="CC0099"/>
                </a:solidFill>
                <a:cs typeface="AL-Mateen" pitchFamily="2" charset="-78"/>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4356</TotalTime>
  <Words>1355</Words>
  <Application>Microsoft Office PowerPoint</Application>
  <PresentationFormat>On-screen Show (4:3)</PresentationFormat>
  <Paragraphs>129</Paragraphs>
  <Slides>18</Slides>
  <Notes>11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18</vt:i4>
      </vt:variant>
    </vt:vector>
  </HeadingPairs>
  <TitlesOfParts>
    <vt:vector size="22" baseType="lpstr">
      <vt:lpstr>نسق Office</vt:lpstr>
      <vt:lpstr>3_نسق Office</vt:lpstr>
      <vt:lpstr>5_نسق Office</vt:lpstr>
      <vt:lpstr>CorelDRAW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السؤال الرابع: ما فوائد التعليم الإلكتروني ؟</vt:lpstr>
      <vt:lpstr>تابع: فوائد التعليم الإلكتروني</vt:lpstr>
      <vt:lpstr>تابع: فوائد التعليم الإلكتروني</vt:lpstr>
      <vt:lpstr>Slide 17</vt:lpstr>
      <vt:lpstr>Slide 18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wael</dc:creator>
  <cp:lastModifiedBy>drrasoul7070@gmail.com</cp:lastModifiedBy>
  <cp:revision>342</cp:revision>
  <dcterms:created xsi:type="dcterms:W3CDTF">2012-12-14T21:15:35Z</dcterms:created>
  <dcterms:modified xsi:type="dcterms:W3CDTF">2020-04-09T20:34:48Z</dcterms:modified>
</cp:coreProperties>
</file>